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4" r:id="rId4"/>
    <p:sldId id="259" r:id="rId5"/>
    <p:sldId id="261" r:id="rId6"/>
    <p:sldId id="265" r:id="rId7"/>
    <p:sldId id="278" r:id="rId8"/>
    <p:sldId id="268" r:id="rId9"/>
    <p:sldId id="267" r:id="rId10"/>
    <p:sldId id="269" r:id="rId11"/>
    <p:sldId id="275" r:id="rId12"/>
    <p:sldId id="263" r:id="rId13"/>
    <p:sldId id="270" r:id="rId14"/>
    <p:sldId id="277" r:id="rId15"/>
    <p:sldId id="276" r:id="rId16"/>
    <p:sldId id="271" r:id="rId17"/>
    <p:sldId id="286" r:id="rId18"/>
    <p:sldId id="273" r:id="rId19"/>
    <p:sldId id="287" r:id="rId20"/>
    <p:sldId id="279" r:id="rId21"/>
    <p:sldId id="280" r:id="rId22"/>
    <p:sldId id="281" r:id="rId23"/>
    <p:sldId id="274" r:id="rId24"/>
    <p:sldId id="285" r:id="rId25"/>
    <p:sldId id="282" r:id="rId26"/>
    <p:sldId id="283" r:id="rId27"/>
    <p:sldId id="28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3C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8" autoAdjust="0"/>
    <p:restoredTop sz="94660"/>
  </p:normalViewPr>
  <p:slideViewPr>
    <p:cSldViewPr snapToGrid="0">
      <p:cViewPr varScale="1">
        <p:scale>
          <a:sx n="95" d="100"/>
          <a:sy n="95" d="100"/>
        </p:scale>
        <p:origin x="3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9/25/2023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9/25/2023</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9/25/2023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11" Type="http://schemas.openxmlformats.org/officeDocument/2006/relationships/image" Target="../media/image12.png"/><Relationship Id="rId5" Type="http://schemas.openxmlformats.org/officeDocument/2006/relationships/oleObject" Target="../embeddings/oleObject1.bin"/><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07066" y="1018095"/>
            <a:ext cx="8683309" cy="3032741"/>
          </a:xfrm>
        </p:spPr>
        <p:txBody>
          <a:bodyPr/>
          <a:lstStyle/>
          <a:p>
            <a:pPr algn="ctr"/>
            <a:r>
              <a:rPr lang="en-PH" b="1" dirty="0">
                <a:solidFill>
                  <a:schemeClr val="bg1"/>
                </a:solidFill>
                <a:latin typeface="Algerian" panose="04020705040A02060702" pitchFamily="82" charset="0"/>
              </a:rPr>
              <a:t>Transmission Control </a:t>
            </a:r>
            <a:r>
              <a:rPr lang="en-PH" b="1" dirty="0">
                <a:latin typeface="Algerian" panose="04020705040A02060702" pitchFamily="82" charset="0"/>
              </a:rPr>
              <a:t>Protocol/</a:t>
            </a:r>
            <a:r>
              <a:rPr lang="en-PH" b="1" dirty="0">
                <a:solidFill>
                  <a:schemeClr val="bg1"/>
                </a:solidFill>
                <a:latin typeface="Algerian" panose="04020705040A02060702" pitchFamily="82" charset="0"/>
              </a:rPr>
              <a:t>Internet</a:t>
            </a:r>
            <a:r>
              <a:rPr lang="en-PH" b="1" dirty="0">
                <a:latin typeface="Algerian" panose="04020705040A02060702" pitchFamily="82" charset="0"/>
              </a:rPr>
              <a:t> Protocol </a:t>
            </a:r>
            <a:r>
              <a:rPr lang="en-PH" b="1" dirty="0">
                <a:solidFill>
                  <a:srgbClr val="FF0000"/>
                </a:solidFill>
                <a:latin typeface="Algerian" panose="04020705040A02060702" pitchFamily="82" charset="0"/>
              </a:rPr>
              <a:t>(TCP/IP) </a:t>
            </a:r>
          </a:p>
        </p:txBody>
      </p:sp>
      <p:sp>
        <p:nvSpPr>
          <p:cNvPr id="3" name="Subtitle 2"/>
          <p:cNvSpPr>
            <a:spLocks noGrp="1"/>
          </p:cNvSpPr>
          <p:nvPr>
            <p:ph type="subTitle" idx="1"/>
          </p:nvPr>
        </p:nvSpPr>
        <p:spPr>
          <a:xfrm>
            <a:off x="375850" y="4312356"/>
            <a:ext cx="9276150" cy="2276980"/>
          </a:xfrm>
        </p:spPr>
        <p:txBody>
          <a:bodyPr>
            <a:normAutofit/>
          </a:bodyPr>
          <a:lstStyle/>
          <a:p>
            <a:pPr algn="l">
              <a:lnSpc>
                <a:spcPct val="120000"/>
              </a:lnSpc>
              <a:spcBef>
                <a:spcPts val="100"/>
              </a:spcBef>
            </a:pPr>
            <a:r>
              <a:rPr lang="en-US" sz="2400" b="1" dirty="0" smtClean="0">
                <a:solidFill>
                  <a:srgbClr val="FF0000"/>
                </a:solidFill>
              </a:rPr>
              <a:t>Leader: </a:t>
            </a:r>
            <a:r>
              <a:rPr lang="en-US" sz="2400" dirty="0" smtClean="0">
                <a:solidFill>
                  <a:schemeClr val="bg1"/>
                </a:solidFill>
              </a:rPr>
              <a:t>John Paul </a:t>
            </a:r>
            <a:r>
              <a:rPr lang="en-US" sz="2400" dirty="0" err="1" smtClean="0">
                <a:solidFill>
                  <a:schemeClr val="bg1"/>
                </a:solidFill>
              </a:rPr>
              <a:t>Manzano</a:t>
            </a:r>
            <a:r>
              <a:rPr lang="en-US" sz="2400" dirty="0" smtClean="0">
                <a:solidFill>
                  <a:schemeClr val="bg1"/>
                </a:solidFill>
              </a:rPr>
              <a:t/>
            </a:r>
            <a:br>
              <a:rPr lang="en-US" sz="2400" dirty="0" smtClean="0">
                <a:solidFill>
                  <a:schemeClr val="bg1"/>
                </a:solidFill>
              </a:rPr>
            </a:br>
            <a:r>
              <a:rPr lang="en-US" sz="2400" b="1" dirty="0" smtClean="0">
                <a:solidFill>
                  <a:schemeClr val="bg1"/>
                </a:solidFill>
              </a:rPr>
              <a:t>Member: </a:t>
            </a:r>
            <a:r>
              <a:rPr lang="en-US" sz="2400" dirty="0">
                <a:solidFill>
                  <a:schemeClr val="bg1"/>
                </a:solidFill>
              </a:rPr>
              <a:t>Clarence </a:t>
            </a:r>
            <a:r>
              <a:rPr lang="en-US" sz="2400" dirty="0" smtClean="0">
                <a:solidFill>
                  <a:schemeClr val="bg1"/>
                </a:solidFill>
              </a:rPr>
              <a:t>Steven</a:t>
            </a:r>
            <a:endParaRPr lang="en-US" sz="2400" b="1" dirty="0" smtClean="0">
              <a:solidFill>
                <a:schemeClr val="bg1"/>
              </a:solidFill>
            </a:endParaRPr>
          </a:p>
          <a:p>
            <a:pPr algn="l">
              <a:lnSpc>
                <a:spcPct val="120000"/>
              </a:lnSpc>
              <a:spcBef>
                <a:spcPts val="100"/>
              </a:spcBef>
            </a:pPr>
            <a:r>
              <a:rPr lang="en-US" sz="2400" b="1" dirty="0">
                <a:solidFill>
                  <a:schemeClr val="bg1"/>
                </a:solidFill>
              </a:rPr>
              <a:t>	</a:t>
            </a:r>
            <a:r>
              <a:rPr lang="en-US" sz="2400" b="1" dirty="0" smtClean="0">
                <a:solidFill>
                  <a:schemeClr val="bg1"/>
                </a:solidFill>
              </a:rPr>
              <a:t>	 </a:t>
            </a:r>
            <a:r>
              <a:rPr lang="en-US" sz="2400" dirty="0" smtClean="0">
                <a:solidFill>
                  <a:schemeClr val="bg1"/>
                </a:solidFill>
              </a:rPr>
              <a:t>Angelica </a:t>
            </a:r>
            <a:r>
              <a:rPr lang="en-US" sz="2400" dirty="0" err="1">
                <a:solidFill>
                  <a:schemeClr val="bg1"/>
                </a:solidFill>
              </a:rPr>
              <a:t>Domasian</a:t>
            </a:r>
            <a:endParaRPr lang="en-US" sz="2400" dirty="0">
              <a:solidFill>
                <a:schemeClr val="bg1"/>
              </a:solidFill>
            </a:endParaRPr>
          </a:p>
          <a:p>
            <a:pPr algn="l">
              <a:lnSpc>
                <a:spcPct val="120000"/>
              </a:lnSpc>
              <a:spcBef>
                <a:spcPts val="100"/>
              </a:spcBef>
            </a:pPr>
            <a:r>
              <a:rPr lang="en-US" sz="2400" dirty="0" smtClean="0">
                <a:solidFill>
                  <a:schemeClr val="bg1"/>
                </a:solidFill>
              </a:rPr>
              <a:t>      		 James </a:t>
            </a:r>
            <a:r>
              <a:rPr lang="en-US" sz="2400" dirty="0" err="1">
                <a:solidFill>
                  <a:schemeClr val="bg1"/>
                </a:solidFill>
              </a:rPr>
              <a:t>Cabida</a:t>
            </a:r>
            <a:endParaRPr lang="en-US" sz="2400" dirty="0">
              <a:solidFill>
                <a:schemeClr val="bg1"/>
              </a:solidFill>
            </a:endParaRPr>
          </a:p>
          <a:p>
            <a:pPr algn="l">
              <a:lnSpc>
                <a:spcPct val="120000"/>
              </a:lnSpc>
              <a:spcBef>
                <a:spcPts val="100"/>
              </a:spcBef>
            </a:pPr>
            <a:r>
              <a:rPr lang="en-US" dirty="0" smtClean="0">
                <a:solidFill>
                  <a:schemeClr val="accent2">
                    <a:lumMod val="75000"/>
                  </a:schemeClr>
                </a:solidFill>
              </a:rPr>
              <a:t>		</a:t>
            </a:r>
            <a:endParaRPr lang="en-US" b="1" dirty="0" smtClean="0"/>
          </a:p>
          <a:p>
            <a:pPr algn="l">
              <a:lnSpc>
                <a:spcPct val="120000"/>
              </a:lnSpc>
            </a:pPr>
            <a:endParaRPr lang="en-US" dirty="0" smtClean="0"/>
          </a:p>
        </p:txBody>
      </p:sp>
    </p:spTree>
    <p:extLst>
      <p:ext uri="{BB962C8B-B14F-4D97-AF65-F5344CB8AC3E}">
        <p14:creationId xmlns:p14="http://schemas.microsoft.com/office/powerpoint/2010/main" val="38921111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4496" y="0"/>
            <a:ext cx="9913479" cy="625312"/>
          </a:xfrm>
        </p:spPr>
        <p:txBody>
          <a:bodyPr>
            <a:noAutofit/>
          </a:bodyPr>
          <a:lstStyle/>
          <a:p>
            <a:r>
              <a:rPr lang="en-US" sz="2400" dirty="0">
                <a:latin typeface="Algerian" panose="04020705040A02060702" pitchFamily="82" charset="0"/>
              </a:rPr>
              <a:t>additional examples of </a:t>
            </a:r>
            <a:r>
              <a:rPr lang="en-US" sz="2400" dirty="0">
                <a:solidFill>
                  <a:srgbClr val="FF0000"/>
                </a:solidFill>
                <a:latin typeface="Algerian" panose="04020705040A02060702" pitchFamily="82" charset="0"/>
              </a:rPr>
              <a:t>Application layer protocols:</a:t>
            </a:r>
          </a:p>
        </p:txBody>
      </p:sp>
      <p:sp>
        <p:nvSpPr>
          <p:cNvPr id="3" name="Content Placeholder 2"/>
          <p:cNvSpPr>
            <a:spLocks noGrp="1"/>
          </p:cNvSpPr>
          <p:nvPr>
            <p:ph idx="1"/>
          </p:nvPr>
        </p:nvSpPr>
        <p:spPr>
          <a:xfrm>
            <a:off x="200027" y="625312"/>
            <a:ext cx="4884440" cy="5813588"/>
          </a:xfrm>
        </p:spPr>
        <p:txBody>
          <a:bodyPr>
            <a:normAutofit/>
          </a:bodyPr>
          <a:lstStyle/>
          <a:p>
            <a:r>
              <a:rPr lang="en-US" sz="2800" b="1" dirty="0">
                <a:solidFill>
                  <a:schemeClr val="bg1"/>
                </a:solidFill>
              </a:rPr>
              <a:t>Telnet: </a:t>
            </a:r>
            <a:r>
              <a:rPr lang="en-US" sz="2800" dirty="0">
                <a:solidFill>
                  <a:schemeClr val="bg1"/>
                </a:solidFill>
              </a:rPr>
              <a:t>Used to remotely control a computer terminal.</a:t>
            </a:r>
          </a:p>
          <a:p>
            <a:endParaRPr lang="en-US" sz="2800" b="1" dirty="0" smtClean="0">
              <a:solidFill>
                <a:schemeClr val="bg1"/>
              </a:solidFill>
            </a:endParaRPr>
          </a:p>
          <a:p>
            <a:endParaRPr lang="en-US" sz="2800" b="1" dirty="0" smtClean="0">
              <a:solidFill>
                <a:schemeClr val="bg1"/>
              </a:solidFill>
            </a:endParaRPr>
          </a:p>
          <a:p>
            <a:endParaRPr lang="en-US" sz="2800" b="1" dirty="0">
              <a:solidFill>
                <a:schemeClr val="bg1"/>
              </a:solidFill>
            </a:endParaRPr>
          </a:p>
          <a:p>
            <a:endParaRPr lang="en-US" sz="2800" b="1" dirty="0" smtClean="0">
              <a:solidFill>
                <a:schemeClr val="bg1"/>
              </a:solidFill>
            </a:endParaRPr>
          </a:p>
          <a:p>
            <a:r>
              <a:rPr lang="en-US" sz="2800" b="1" dirty="0" smtClean="0">
                <a:solidFill>
                  <a:schemeClr val="bg1"/>
                </a:solidFill>
              </a:rPr>
              <a:t>SSH </a:t>
            </a:r>
            <a:r>
              <a:rPr lang="en-US" sz="2800" b="1" dirty="0">
                <a:solidFill>
                  <a:schemeClr val="bg1"/>
                </a:solidFill>
              </a:rPr>
              <a:t>(Secure Shell): </a:t>
            </a:r>
            <a:r>
              <a:rPr lang="en-US" sz="2800" dirty="0">
                <a:solidFill>
                  <a:schemeClr val="bg1"/>
                </a:solidFill>
              </a:rPr>
              <a:t>Used to provide secure remote access to a computer.</a:t>
            </a:r>
          </a:p>
          <a:p>
            <a:endParaRPr lang="en-US" sz="2000" dirty="0" smtClean="0">
              <a:solidFill>
                <a:schemeClr val="bg1"/>
              </a:solidFill>
            </a:endParaRPr>
          </a:p>
          <a:p>
            <a:endParaRPr lang="en-US" sz="2000" dirty="0" smtClean="0">
              <a:solidFill>
                <a:schemeClr val="bg1"/>
              </a:solidFill>
            </a:endParaRPr>
          </a:p>
          <a:p>
            <a:endParaRPr lang="en-US" sz="2000" dirty="0" smtClean="0">
              <a:solidFill>
                <a:schemeClr val="bg1"/>
              </a:solidFill>
            </a:endParaRPr>
          </a:p>
          <a:p>
            <a:endParaRPr lang="en-US" dirty="0" smtClean="0">
              <a:solidFill>
                <a:schemeClr val="bg1"/>
              </a:solidFill>
            </a:endParaRPr>
          </a:p>
        </p:txBody>
      </p:sp>
      <p:pic>
        <p:nvPicPr>
          <p:cNvPr id="4" name="Picture 3"/>
          <p:cNvPicPr>
            <a:picLocks noChangeAspect="1"/>
          </p:cNvPicPr>
          <p:nvPr/>
        </p:nvPicPr>
        <p:blipFill>
          <a:blip r:embed="rId2"/>
          <a:stretch>
            <a:fillRect/>
          </a:stretch>
        </p:blipFill>
        <p:spPr>
          <a:xfrm>
            <a:off x="5511235" y="625312"/>
            <a:ext cx="4575156" cy="2851418"/>
          </a:xfrm>
          <a:prstGeom prst="rect">
            <a:avLst/>
          </a:prstGeom>
        </p:spPr>
      </p:pic>
      <p:pic>
        <p:nvPicPr>
          <p:cNvPr id="6" name="Picture 5"/>
          <p:cNvPicPr>
            <a:picLocks noChangeAspect="1"/>
          </p:cNvPicPr>
          <p:nvPr/>
        </p:nvPicPr>
        <p:blipFill>
          <a:blip r:embed="rId3"/>
          <a:stretch>
            <a:fillRect/>
          </a:stretch>
        </p:blipFill>
        <p:spPr>
          <a:xfrm>
            <a:off x="5696104" y="3743429"/>
            <a:ext cx="6245195" cy="269547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463" y="910038"/>
            <a:ext cx="741772" cy="82350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5723" y="4333286"/>
            <a:ext cx="1028700" cy="1142044"/>
          </a:xfrm>
          <a:prstGeom prst="rect">
            <a:avLst/>
          </a:prstGeom>
        </p:spPr>
      </p:pic>
    </p:spTree>
    <p:extLst>
      <p:ext uri="{BB962C8B-B14F-4D97-AF65-F5344CB8AC3E}">
        <p14:creationId xmlns:p14="http://schemas.microsoft.com/office/powerpoint/2010/main" val="4235053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4496" y="0"/>
            <a:ext cx="9913479" cy="625312"/>
          </a:xfrm>
        </p:spPr>
        <p:txBody>
          <a:bodyPr>
            <a:noAutofit/>
          </a:bodyPr>
          <a:lstStyle/>
          <a:p>
            <a:r>
              <a:rPr lang="en-US" sz="2400" dirty="0">
                <a:latin typeface="Algerian" panose="04020705040A02060702" pitchFamily="82" charset="0"/>
              </a:rPr>
              <a:t>additional examples of </a:t>
            </a:r>
            <a:r>
              <a:rPr lang="en-US" sz="2400" dirty="0">
                <a:solidFill>
                  <a:srgbClr val="FF0000"/>
                </a:solidFill>
                <a:latin typeface="Algerian" panose="04020705040A02060702" pitchFamily="82" charset="0"/>
              </a:rPr>
              <a:t>Application layer protocols:</a:t>
            </a:r>
          </a:p>
        </p:txBody>
      </p:sp>
      <p:sp>
        <p:nvSpPr>
          <p:cNvPr id="3" name="Content Placeholder 2"/>
          <p:cNvSpPr>
            <a:spLocks noGrp="1"/>
          </p:cNvSpPr>
          <p:nvPr>
            <p:ph idx="1"/>
          </p:nvPr>
        </p:nvSpPr>
        <p:spPr>
          <a:xfrm>
            <a:off x="200027" y="625312"/>
            <a:ext cx="5125600" cy="5813588"/>
          </a:xfrm>
        </p:spPr>
        <p:txBody>
          <a:bodyPr>
            <a:normAutofit lnSpcReduction="10000"/>
          </a:bodyPr>
          <a:lstStyle/>
          <a:p>
            <a:endParaRPr lang="en-US" sz="2000" b="1" dirty="0" smtClean="0">
              <a:solidFill>
                <a:schemeClr val="bg1"/>
              </a:solidFill>
            </a:endParaRPr>
          </a:p>
          <a:p>
            <a:endParaRPr lang="en-US" sz="2000" b="1" dirty="0">
              <a:solidFill>
                <a:schemeClr val="bg1"/>
              </a:solidFill>
            </a:endParaRPr>
          </a:p>
          <a:p>
            <a:r>
              <a:rPr lang="en-US" sz="2400" b="1" dirty="0">
                <a:solidFill>
                  <a:schemeClr val="bg1"/>
                </a:solidFill>
              </a:rPr>
              <a:t>DNS (Domain Name System): </a:t>
            </a:r>
            <a:r>
              <a:rPr lang="en-US" sz="2400" dirty="0">
                <a:solidFill>
                  <a:schemeClr val="bg1"/>
                </a:solidFill>
              </a:rPr>
              <a:t>Used to translate domain names, such as https://www.google.com/, into IP addresses.</a:t>
            </a:r>
          </a:p>
          <a:p>
            <a:endParaRPr lang="en-US" sz="2400" b="1" dirty="0" smtClean="0">
              <a:solidFill>
                <a:schemeClr val="bg1"/>
              </a:solidFill>
            </a:endParaRPr>
          </a:p>
          <a:p>
            <a:pPr marL="0" indent="0">
              <a:buNone/>
            </a:pPr>
            <a:endParaRPr lang="en-US" sz="2400" b="1" dirty="0">
              <a:solidFill>
                <a:schemeClr val="bg1"/>
              </a:solidFill>
            </a:endParaRPr>
          </a:p>
          <a:p>
            <a:endParaRPr lang="en-US" sz="2400" b="1" dirty="0" smtClean="0">
              <a:solidFill>
                <a:schemeClr val="bg1"/>
              </a:solidFill>
            </a:endParaRPr>
          </a:p>
          <a:p>
            <a:r>
              <a:rPr lang="en-US" sz="2400" b="1" dirty="0" smtClean="0">
                <a:solidFill>
                  <a:schemeClr val="bg1"/>
                </a:solidFill>
              </a:rPr>
              <a:t>DHCP </a:t>
            </a:r>
            <a:r>
              <a:rPr lang="en-US" sz="2400" b="1" dirty="0">
                <a:solidFill>
                  <a:schemeClr val="bg1"/>
                </a:solidFill>
              </a:rPr>
              <a:t>(Dynamic Host Configuration Protocol): </a:t>
            </a:r>
            <a:r>
              <a:rPr lang="en-US" sz="2400" dirty="0">
                <a:solidFill>
                  <a:schemeClr val="bg1"/>
                </a:solidFill>
              </a:rPr>
              <a:t>Used to automatically assign IP addresses and other network configuration settings to devices</a:t>
            </a:r>
            <a:r>
              <a:rPr lang="en-US" sz="2400" dirty="0" smtClean="0">
                <a:solidFill>
                  <a:schemeClr val="bg1"/>
                </a:solidFill>
              </a:rPr>
              <a:t>.</a:t>
            </a:r>
          </a:p>
          <a:p>
            <a:endParaRPr lang="en-US" sz="2000" dirty="0" smtClean="0">
              <a:solidFill>
                <a:schemeClr val="bg1"/>
              </a:solidFill>
            </a:endParaRPr>
          </a:p>
          <a:p>
            <a:endParaRPr lang="en-US" sz="2000" b="1" dirty="0" smtClean="0">
              <a:solidFill>
                <a:schemeClr val="bg1"/>
              </a:solidFill>
            </a:endParaRPr>
          </a:p>
          <a:p>
            <a:endParaRPr lang="en-US" sz="2000" b="1" dirty="0" smtClean="0">
              <a:solidFill>
                <a:schemeClr val="bg1"/>
              </a:solidFill>
            </a:endParaRPr>
          </a:p>
          <a:p>
            <a:endParaRPr lang="en-US" sz="2000" dirty="0" smtClean="0">
              <a:solidFill>
                <a:schemeClr val="bg1"/>
              </a:solidFill>
            </a:endParaRPr>
          </a:p>
          <a:p>
            <a:endParaRPr lang="en-US" sz="2000" dirty="0" smtClean="0">
              <a:solidFill>
                <a:schemeClr val="bg1"/>
              </a:solidFill>
            </a:endParaRPr>
          </a:p>
        </p:txBody>
      </p:sp>
      <p:pic>
        <p:nvPicPr>
          <p:cNvPr id="4" name="Picture 3"/>
          <p:cNvPicPr>
            <a:picLocks noChangeAspect="1"/>
          </p:cNvPicPr>
          <p:nvPr/>
        </p:nvPicPr>
        <p:blipFill>
          <a:blip r:embed="rId2"/>
          <a:stretch>
            <a:fillRect/>
          </a:stretch>
        </p:blipFill>
        <p:spPr>
          <a:xfrm>
            <a:off x="5787851" y="4059535"/>
            <a:ext cx="6280845" cy="2661631"/>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190" y="4815475"/>
            <a:ext cx="750129" cy="891989"/>
          </a:xfrm>
          <a:prstGeom prst="rect">
            <a:avLst/>
          </a:prstGeom>
        </p:spPr>
      </p:pic>
      <p:pic>
        <p:nvPicPr>
          <p:cNvPr id="7" name="Picture 6"/>
          <p:cNvPicPr>
            <a:picLocks noChangeAspect="1"/>
          </p:cNvPicPr>
          <p:nvPr/>
        </p:nvPicPr>
        <p:blipFill>
          <a:blip r:embed="rId4"/>
          <a:stretch>
            <a:fillRect/>
          </a:stretch>
        </p:blipFill>
        <p:spPr>
          <a:xfrm>
            <a:off x="6111385" y="522513"/>
            <a:ext cx="4339842" cy="3440521"/>
          </a:xfrm>
          <a:prstGeom prst="rect">
            <a:avLst/>
          </a:prstGeom>
        </p:spPr>
      </p:pic>
      <p:pic>
        <p:nvPicPr>
          <p:cNvPr id="13" name="Picture 12"/>
          <p:cNvPicPr>
            <a:picLocks noChangeAspect="1"/>
          </p:cNvPicPr>
          <p:nvPr/>
        </p:nvPicPr>
        <p:blipFill>
          <a:blip r:embed="rId5"/>
          <a:stretch>
            <a:fillRect/>
          </a:stretch>
        </p:blipFill>
        <p:spPr>
          <a:xfrm>
            <a:off x="5235191" y="1642510"/>
            <a:ext cx="954594" cy="890093"/>
          </a:xfrm>
          <a:prstGeom prst="rect">
            <a:avLst/>
          </a:prstGeom>
        </p:spPr>
      </p:pic>
    </p:spTree>
    <p:extLst>
      <p:ext uri="{BB962C8B-B14F-4D97-AF65-F5344CB8AC3E}">
        <p14:creationId xmlns:p14="http://schemas.microsoft.com/office/powerpoint/2010/main" val="12036937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027" y="612949"/>
            <a:ext cx="4575776" cy="6008915"/>
          </a:xfrm>
        </p:spPr>
        <p:txBody>
          <a:bodyPr>
            <a:normAutofit lnSpcReduction="10000"/>
          </a:bodyPr>
          <a:lstStyle/>
          <a:p>
            <a:r>
              <a:rPr lang="en-US" sz="2800" b="1" dirty="0">
                <a:solidFill>
                  <a:schemeClr val="bg1"/>
                </a:solidFill>
              </a:rPr>
              <a:t>SNMP (Simple Network Management Protocol): </a:t>
            </a:r>
            <a:r>
              <a:rPr lang="en-US" sz="2800" dirty="0">
                <a:solidFill>
                  <a:schemeClr val="bg1"/>
                </a:solidFill>
              </a:rPr>
              <a:t>Used to monitor and </a:t>
            </a:r>
            <a:r>
              <a:rPr lang="en-US" sz="2800" dirty="0" smtClean="0">
                <a:solidFill>
                  <a:schemeClr val="bg1"/>
                </a:solidFill>
              </a:rPr>
              <a:t>manage </a:t>
            </a:r>
            <a:r>
              <a:rPr lang="en-US" sz="2800" dirty="0">
                <a:solidFill>
                  <a:schemeClr val="bg1"/>
                </a:solidFill>
              </a:rPr>
              <a:t>network devices</a:t>
            </a:r>
            <a:r>
              <a:rPr lang="en-US" sz="2800" dirty="0" smtClean="0">
                <a:solidFill>
                  <a:schemeClr val="bg1"/>
                </a:solidFill>
              </a:rPr>
              <a:t>.</a:t>
            </a:r>
          </a:p>
          <a:p>
            <a:endParaRPr lang="en-US" sz="2800" dirty="0">
              <a:solidFill>
                <a:schemeClr val="bg1"/>
              </a:solidFill>
            </a:endParaRPr>
          </a:p>
          <a:p>
            <a:endParaRPr lang="en-US" sz="2800" dirty="0" smtClean="0">
              <a:solidFill>
                <a:schemeClr val="bg1"/>
              </a:solidFill>
            </a:endParaRPr>
          </a:p>
          <a:p>
            <a:endParaRPr lang="en-US" sz="2800" dirty="0" smtClean="0">
              <a:solidFill>
                <a:schemeClr val="bg1"/>
              </a:solidFill>
            </a:endParaRPr>
          </a:p>
          <a:p>
            <a:r>
              <a:rPr lang="en-US" sz="2800" dirty="0">
                <a:solidFill>
                  <a:schemeClr val="bg1"/>
                </a:solidFill>
              </a:rPr>
              <a:t>RIP (Routing Information Protocol): Used by routers to exchange information about their networks.</a:t>
            </a:r>
          </a:p>
          <a:p>
            <a:endParaRPr lang="en-PH" sz="2000" dirty="0">
              <a:solidFill>
                <a:schemeClr val="bg1"/>
              </a:solidFill>
            </a:endParaRPr>
          </a:p>
        </p:txBody>
      </p:sp>
      <p:pic>
        <p:nvPicPr>
          <p:cNvPr id="5" name="Picture 4"/>
          <p:cNvPicPr>
            <a:picLocks noChangeAspect="1"/>
          </p:cNvPicPr>
          <p:nvPr/>
        </p:nvPicPr>
        <p:blipFill>
          <a:blip r:embed="rId2"/>
          <a:stretch>
            <a:fillRect/>
          </a:stretch>
        </p:blipFill>
        <p:spPr>
          <a:xfrm>
            <a:off x="5648668" y="660498"/>
            <a:ext cx="5615243" cy="292866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130" y="1137777"/>
            <a:ext cx="1286211" cy="742949"/>
          </a:xfrm>
          <a:prstGeom prst="rect">
            <a:avLst/>
          </a:prstGeom>
        </p:spPr>
      </p:pic>
      <p:sp>
        <p:nvSpPr>
          <p:cNvPr id="7" name="Title 1"/>
          <p:cNvSpPr>
            <a:spLocks noGrp="1"/>
          </p:cNvSpPr>
          <p:nvPr>
            <p:ph type="title"/>
          </p:nvPr>
        </p:nvSpPr>
        <p:spPr>
          <a:xfrm>
            <a:off x="756616" y="88121"/>
            <a:ext cx="9784105" cy="524828"/>
          </a:xfrm>
        </p:spPr>
        <p:txBody>
          <a:bodyPr>
            <a:noAutofit/>
          </a:bodyPr>
          <a:lstStyle/>
          <a:p>
            <a:r>
              <a:rPr lang="en-US" sz="2400" dirty="0">
                <a:latin typeface="Algerian" panose="04020705040A02060702" pitchFamily="82" charset="0"/>
              </a:rPr>
              <a:t>additional examples of </a:t>
            </a:r>
            <a:r>
              <a:rPr lang="en-US" sz="2400" dirty="0">
                <a:solidFill>
                  <a:srgbClr val="FF0000"/>
                </a:solidFill>
                <a:latin typeface="Algerian" panose="04020705040A02060702" pitchFamily="82" charset="0"/>
              </a:rPr>
              <a:t>Application layer protocols:</a:t>
            </a:r>
          </a:p>
        </p:txBody>
      </p:sp>
      <p:pic>
        <p:nvPicPr>
          <p:cNvPr id="9" name="Picture 8"/>
          <p:cNvPicPr>
            <a:picLocks noChangeAspect="1"/>
          </p:cNvPicPr>
          <p:nvPr/>
        </p:nvPicPr>
        <p:blipFill>
          <a:blip r:embed="rId4"/>
          <a:stretch>
            <a:fillRect/>
          </a:stretch>
        </p:blipFill>
        <p:spPr>
          <a:xfrm>
            <a:off x="5648668" y="3636713"/>
            <a:ext cx="5138174" cy="3135253"/>
          </a:xfrm>
          <a:prstGeom prst="rect">
            <a:avLst/>
          </a:prstGeom>
        </p:spPr>
      </p:pic>
      <p:pic>
        <p:nvPicPr>
          <p:cNvPr id="10" name="Picture 9"/>
          <p:cNvPicPr>
            <a:picLocks noChangeAspect="1"/>
          </p:cNvPicPr>
          <p:nvPr/>
        </p:nvPicPr>
        <p:blipFill>
          <a:blip r:embed="rId5"/>
          <a:stretch>
            <a:fillRect/>
          </a:stretch>
        </p:blipFill>
        <p:spPr>
          <a:xfrm>
            <a:off x="4468788" y="4742032"/>
            <a:ext cx="1250510" cy="731583"/>
          </a:xfrm>
          <a:prstGeom prst="rect">
            <a:avLst/>
          </a:prstGeom>
        </p:spPr>
      </p:pic>
    </p:spTree>
    <p:extLst>
      <p:ext uri="{BB962C8B-B14F-4D97-AF65-F5344CB8AC3E}">
        <p14:creationId xmlns:p14="http://schemas.microsoft.com/office/powerpoint/2010/main" val="20828752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4496" y="0"/>
            <a:ext cx="8410105" cy="625312"/>
          </a:xfrm>
        </p:spPr>
        <p:txBody>
          <a:bodyPr>
            <a:normAutofit fontScale="90000"/>
          </a:bodyPr>
          <a:lstStyle/>
          <a:p>
            <a:pPr algn="ctr"/>
            <a:r>
              <a:rPr lang="en-PH" dirty="0">
                <a:solidFill>
                  <a:srgbClr val="FF0000"/>
                </a:solidFill>
                <a:latin typeface="Algerian" panose="04020705040A02060702" pitchFamily="82" charset="0"/>
              </a:rPr>
              <a:t>Transport</a:t>
            </a:r>
            <a:r>
              <a:rPr lang="en-US" dirty="0" smtClean="0">
                <a:solidFill>
                  <a:srgbClr val="FF0000"/>
                </a:solidFill>
                <a:latin typeface="Algerian" panose="04020705040A02060702" pitchFamily="82" charset="0"/>
              </a:rPr>
              <a:t> layer</a:t>
            </a:r>
            <a:endParaRPr lang="en-US" dirty="0">
              <a:solidFill>
                <a:srgbClr val="FF0000"/>
              </a:solidFill>
              <a:latin typeface="Algerian" panose="04020705040A02060702" pitchFamily="82" charset="0"/>
            </a:endParaRPr>
          </a:p>
        </p:txBody>
      </p:sp>
      <p:sp>
        <p:nvSpPr>
          <p:cNvPr id="3" name="Content Placeholder 2"/>
          <p:cNvSpPr>
            <a:spLocks noGrp="1"/>
          </p:cNvSpPr>
          <p:nvPr>
            <p:ph idx="1"/>
          </p:nvPr>
        </p:nvSpPr>
        <p:spPr>
          <a:xfrm>
            <a:off x="121272" y="514350"/>
            <a:ext cx="4460253" cy="6038850"/>
          </a:xfrm>
        </p:spPr>
        <p:txBody>
          <a:bodyPr>
            <a:noAutofit/>
          </a:bodyPr>
          <a:lstStyle/>
          <a:p>
            <a:pPr marL="0" indent="0">
              <a:buNone/>
            </a:pPr>
            <a:r>
              <a:rPr lang="en-US" sz="3600" b="1" dirty="0">
                <a:solidFill>
                  <a:schemeClr val="bg1"/>
                </a:solidFill>
              </a:rPr>
              <a:t>Transport </a:t>
            </a:r>
            <a:r>
              <a:rPr lang="en-US" sz="3600" b="1" dirty="0" smtClean="0">
                <a:solidFill>
                  <a:schemeClr val="bg1"/>
                </a:solidFill>
              </a:rPr>
              <a:t>layer:</a:t>
            </a:r>
            <a:endParaRPr lang="en-US" sz="3600" dirty="0" smtClean="0">
              <a:solidFill>
                <a:schemeClr val="bg1"/>
              </a:solidFill>
            </a:endParaRPr>
          </a:p>
          <a:p>
            <a:r>
              <a:rPr lang="en-US" sz="2400" dirty="0" smtClean="0">
                <a:solidFill>
                  <a:schemeClr val="bg1"/>
                </a:solidFill>
              </a:rPr>
              <a:t>Responsible </a:t>
            </a:r>
            <a:r>
              <a:rPr lang="en-US" sz="2400" dirty="0">
                <a:solidFill>
                  <a:schemeClr val="bg1"/>
                </a:solidFill>
              </a:rPr>
              <a:t>for providing </a:t>
            </a:r>
            <a:r>
              <a:rPr lang="en-US" sz="2400" b="1" dirty="0">
                <a:solidFill>
                  <a:schemeClr val="bg1"/>
                </a:solidFill>
              </a:rPr>
              <a:t>reliable end-to-end communication </a:t>
            </a:r>
            <a:r>
              <a:rPr lang="en-US" sz="2400" dirty="0">
                <a:solidFill>
                  <a:schemeClr val="bg1"/>
                </a:solidFill>
              </a:rPr>
              <a:t>between applications. </a:t>
            </a:r>
            <a:endParaRPr lang="en-US" sz="2400" dirty="0" smtClean="0">
              <a:solidFill>
                <a:schemeClr val="bg1"/>
              </a:solidFill>
            </a:endParaRPr>
          </a:p>
          <a:p>
            <a:r>
              <a:rPr lang="en-US" sz="2400" dirty="0" smtClean="0">
                <a:solidFill>
                  <a:schemeClr val="bg1"/>
                </a:solidFill>
              </a:rPr>
              <a:t>Guarantees </a:t>
            </a:r>
            <a:r>
              <a:rPr lang="en-US" sz="2400" dirty="0">
                <a:solidFill>
                  <a:schemeClr val="bg1"/>
                </a:solidFill>
              </a:rPr>
              <a:t>that no data is lost and that all segmented data</a:t>
            </a:r>
            <a:r>
              <a:rPr lang="en-US" sz="2400" b="1" dirty="0">
                <a:solidFill>
                  <a:schemeClr val="bg1"/>
                </a:solidFill>
              </a:rPr>
              <a:t>—data that is a broken portion of a packet—</a:t>
            </a:r>
            <a:r>
              <a:rPr lang="en-US" sz="2400" dirty="0">
                <a:solidFill>
                  <a:schemeClr val="bg1"/>
                </a:solidFill>
              </a:rPr>
              <a:t>is sent to the target application in the right sequence.</a:t>
            </a:r>
            <a:endParaRPr lang="en-US" sz="2400" dirty="0" smtClean="0">
              <a:solidFill>
                <a:schemeClr val="bg1"/>
              </a:solidFill>
            </a:endParaRPr>
          </a:p>
          <a:p>
            <a:r>
              <a:rPr lang="en-US" sz="2400" dirty="0" smtClean="0">
                <a:solidFill>
                  <a:schemeClr val="bg1"/>
                </a:solidFill>
              </a:rPr>
              <a:t>The </a:t>
            </a:r>
            <a:r>
              <a:rPr lang="en-US" sz="2400" dirty="0">
                <a:solidFill>
                  <a:schemeClr val="bg1"/>
                </a:solidFill>
              </a:rPr>
              <a:t>two main Transport layer protocols are </a:t>
            </a:r>
            <a:r>
              <a:rPr lang="en-US" sz="2400" b="1" dirty="0">
                <a:solidFill>
                  <a:schemeClr val="bg1"/>
                </a:solidFill>
              </a:rPr>
              <a:t>TCP and UDP</a:t>
            </a:r>
            <a:r>
              <a:rPr lang="en-US" sz="2400" dirty="0">
                <a:solidFill>
                  <a:schemeClr val="bg1"/>
                </a:solidFill>
              </a:rPr>
              <a:t>. </a:t>
            </a:r>
          </a:p>
        </p:txBody>
      </p:sp>
      <p:pic>
        <p:nvPicPr>
          <p:cNvPr id="9" name="Picture 8"/>
          <p:cNvPicPr>
            <a:picLocks noChangeAspect="1"/>
          </p:cNvPicPr>
          <p:nvPr/>
        </p:nvPicPr>
        <p:blipFill>
          <a:blip r:embed="rId2"/>
          <a:stretch>
            <a:fillRect/>
          </a:stretch>
        </p:blipFill>
        <p:spPr>
          <a:xfrm>
            <a:off x="4759548" y="1561963"/>
            <a:ext cx="7261619" cy="4991237"/>
          </a:xfrm>
          <a:prstGeom prst="rect">
            <a:avLst/>
          </a:prstGeom>
        </p:spPr>
      </p:pic>
      <p:pic>
        <p:nvPicPr>
          <p:cNvPr id="11" name="Picture 10"/>
          <p:cNvPicPr>
            <a:picLocks noChangeAspect="1"/>
          </p:cNvPicPr>
          <p:nvPr/>
        </p:nvPicPr>
        <p:blipFill>
          <a:blip r:embed="rId3"/>
          <a:stretch>
            <a:fillRect/>
          </a:stretch>
        </p:blipFill>
        <p:spPr>
          <a:xfrm>
            <a:off x="6129337" y="548124"/>
            <a:ext cx="2100263" cy="947354"/>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131" y="1029978"/>
            <a:ext cx="2152606" cy="884029"/>
          </a:xfrm>
          <a:prstGeom prst="rect">
            <a:avLst/>
          </a:prstGeom>
        </p:spPr>
      </p:pic>
    </p:spTree>
    <p:extLst>
      <p:ext uri="{BB962C8B-B14F-4D97-AF65-F5344CB8AC3E}">
        <p14:creationId xmlns:p14="http://schemas.microsoft.com/office/powerpoint/2010/main" val="29073268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0487" y="0"/>
            <a:ext cx="5638910" cy="625312"/>
          </a:xfrm>
        </p:spPr>
        <p:txBody>
          <a:bodyPr>
            <a:normAutofit/>
          </a:bodyPr>
          <a:lstStyle/>
          <a:p>
            <a:pPr algn="ctr"/>
            <a:r>
              <a:rPr lang="en-US" sz="2400" dirty="0" smtClean="0">
                <a:solidFill>
                  <a:srgbClr val="FF0000"/>
                </a:solidFill>
                <a:latin typeface="Algerian" panose="04020705040A02060702" pitchFamily="82" charset="0"/>
              </a:rPr>
              <a:t>TCP</a:t>
            </a:r>
            <a:r>
              <a:rPr lang="en-US" sz="2400" dirty="0" smtClean="0">
                <a:latin typeface="Algerian" panose="04020705040A02060702" pitchFamily="82" charset="0"/>
              </a:rPr>
              <a:t> and </a:t>
            </a:r>
            <a:r>
              <a:rPr lang="en-US" sz="2400" dirty="0" smtClean="0">
                <a:solidFill>
                  <a:srgbClr val="FF0000"/>
                </a:solidFill>
                <a:latin typeface="Algerian" panose="04020705040A02060702" pitchFamily="82" charset="0"/>
              </a:rPr>
              <a:t>UDP</a:t>
            </a:r>
            <a:r>
              <a:rPr lang="en-US" sz="2400" dirty="0" smtClean="0">
                <a:latin typeface="Algerian" panose="04020705040A02060702" pitchFamily="82" charset="0"/>
              </a:rPr>
              <a:t> in transport layer</a:t>
            </a:r>
            <a:endParaRPr lang="en-US" sz="2400" dirty="0">
              <a:latin typeface="Algerian" panose="04020705040A02060702" pitchFamily="82" charset="0"/>
            </a:endParaRPr>
          </a:p>
        </p:txBody>
      </p:sp>
      <p:sp>
        <p:nvSpPr>
          <p:cNvPr id="3" name="Content Placeholder 2"/>
          <p:cNvSpPr>
            <a:spLocks noGrp="1"/>
          </p:cNvSpPr>
          <p:nvPr>
            <p:ph idx="1"/>
          </p:nvPr>
        </p:nvSpPr>
        <p:spPr>
          <a:xfrm>
            <a:off x="291402" y="3907056"/>
            <a:ext cx="11635991" cy="2708031"/>
          </a:xfrm>
        </p:spPr>
        <p:txBody>
          <a:bodyPr>
            <a:normAutofit fontScale="85000" lnSpcReduction="20000"/>
          </a:bodyPr>
          <a:lstStyle/>
          <a:p>
            <a:r>
              <a:rPr lang="en-US" sz="2200" b="1" dirty="0" smtClean="0">
                <a:solidFill>
                  <a:schemeClr val="bg1"/>
                </a:solidFill>
              </a:rPr>
              <a:t>TCP</a:t>
            </a:r>
            <a:r>
              <a:rPr lang="en-US" sz="2200" dirty="0" smtClean="0">
                <a:solidFill>
                  <a:schemeClr val="bg1"/>
                </a:solidFill>
              </a:rPr>
              <a:t> </a:t>
            </a:r>
            <a:r>
              <a:rPr lang="en-US" sz="2200" dirty="0">
                <a:solidFill>
                  <a:schemeClr val="bg1"/>
                </a:solidFill>
              </a:rPr>
              <a:t>is a </a:t>
            </a:r>
            <a:r>
              <a:rPr lang="en-US" sz="2200" b="1" dirty="0">
                <a:solidFill>
                  <a:schemeClr val="bg1"/>
                </a:solidFill>
              </a:rPr>
              <a:t>connection-based protocol </a:t>
            </a:r>
            <a:r>
              <a:rPr lang="en-US" sz="2200" dirty="0">
                <a:solidFill>
                  <a:schemeClr val="bg1"/>
                </a:solidFill>
              </a:rPr>
              <a:t>and </a:t>
            </a:r>
            <a:r>
              <a:rPr lang="en-US" sz="2200" b="1" dirty="0">
                <a:solidFill>
                  <a:schemeClr val="bg1"/>
                </a:solidFill>
              </a:rPr>
              <a:t>UDP </a:t>
            </a:r>
            <a:r>
              <a:rPr lang="en-US" sz="2200" dirty="0">
                <a:solidFill>
                  <a:schemeClr val="bg1"/>
                </a:solidFill>
              </a:rPr>
              <a:t>is </a:t>
            </a:r>
            <a:r>
              <a:rPr lang="en-US" sz="2200" b="1" dirty="0">
                <a:solidFill>
                  <a:schemeClr val="bg1"/>
                </a:solidFill>
              </a:rPr>
              <a:t>connectionless</a:t>
            </a:r>
            <a:r>
              <a:rPr lang="en-US" sz="2200" dirty="0">
                <a:solidFill>
                  <a:schemeClr val="bg1"/>
                </a:solidFill>
              </a:rPr>
              <a:t>. </a:t>
            </a:r>
            <a:endParaRPr lang="en-US" sz="2200" dirty="0" smtClean="0">
              <a:solidFill>
                <a:schemeClr val="bg1"/>
              </a:solidFill>
            </a:endParaRPr>
          </a:p>
          <a:p>
            <a:r>
              <a:rPr lang="en-US" sz="2200" b="1" dirty="0" smtClean="0">
                <a:solidFill>
                  <a:schemeClr val="bg1"/>
                </a:solidFill>
              </a:rPr>
              <a:t>TCP </a:t>
            </a:r>
            <a:r>
              <a:rPr lang="en-US" sz="2200" b="1" dirty="0">
                <a:solidFill>
                  <a:schemeClr val="bg1"/>
                </a:solidFill>
              </a:rPr>
              <a:t>is more reliable</a:t>
            </a:r>
            <a:r>
              <a:rPr lang="en-US" sz="2200" dirty="0">
                <a:solidFill>
                  <a:schemeClr val="bg1"/>
                </a:solidFill>
              </a:rPr>
              <a:t>, it transfers data more slowly. </a:t>
            </a:r>
            <a:r>
              <a:rPr lang="en-US" sz="2200" b="1" dirty="0">
                <a:solidFill>
                  <a:schemeClr val="bg1"/>
                </a:solidFill>
              </a:rPr>
              <a:t>UDP is less reliable </a:t>
            </a:r>
            <a:r>
              <a:rPr lang="en-US" sz="2200" dirty="0">
                <a:solidFill>
                  <a:schemeClr val="bg1"/>
                </a:solidFill>
              </a:rPr>
              <a:t>but works more </a:t>
            </a:r>
            <a:r>
              <a:rPr lang="en-US" sz="2200" dirty="0" smtClean="0">
                <a:solidFill>
                  <a:schemeClr val="bg1"/>
                </a:solidFill>
              </a:rPr>
              <a:t>quickly.</a:t>
            </a:r>
          </a:p>
          <a:p>
            <a:r>
              <a:rPr lang="en-US" sz="2200" b="1" dirty="0">
                <a:solidFill>
                  <a:schemeClr val="bg1"/>
                </a:solidFill>
              </a:rPr>
              <a:t>TCP provides </a:t>
            </a:r>
            <a:r>
              <a:rPr lang="en-US" sz="2200" dirty="0">
                <a:solidFill>
                  <a:schemeClr val="bg1"/>
                </a:solidFill>
              </a:rPr>
              <a:t>reliable, ordered delivery of data, while </a:t>
            </a:r>
            <a:r>
              <a:rPr lang="en-US" sz="2200" b="1" dirty="0">
                <a:solidFill>
                  <a:schemeClr val="bg1"/>
                </a:solidFill>
              </a:rPr>
              <a:t>UDP provides </a:t>
            </a:r>
            <a:r>
              <a:rPr lang="en-US" sz="2200" dirty="0">
                <a:solidFill>
                  <a:schemeClr val="bg1"/>
                </a:solidFill>
              </a:rPr>
              <a:t>unreliable, unordered delivery of data</a:t>
            </a:r>
            <a:r>
              <a:rPr lang="en-US" sz="2200" dirty="0" smtClean="0">
                <a:solidFill>
                  <a:schemeClr val="bg1"/>
                </a:solidFill>
              </a:rPr>
              <a:t>.</a:t>
            </a:r>
          </a:p>
          <a:p>
            <a:r>
              <a:rPr lang="en-US" sz="2200" b="1" dirty="0" smtClean="0">
                <a:solidFill>
                  <a:schemeClr val="bg1"/>
                </a:solidFill>
              </a:rPr>
              <a:t>TCP</a:t>
            </a:r>
            <a:r>
              <a:rPr lang="en-US" sz="2200" dirty="0" smtClean="0">
                <a:solidFill>
                  <a:schemeClr val="bg1"/>
                </a:solidFill>
              </a:rPr>
              <a:t> uses a variety of mechanisms to ensure reliability, such as sequence numbers, acknowledgments, and retransmissions.</a:t>
            </a:r>
          </a:p>
          <a:p>
            <a:r>
              <a:rPr lang="en-US" sz="2200" b="1" dirty="0" smtClean="0">
                <a:solidFill>
                  <a:schemeClr val="bg1"/>
                </a:solidFill>
              </a:rPr>
              <a:t>UDP</a:t>
            </a:r>
            <a:r>
              <a:rPr lang="en-US" sz="2200" dirty="0" smtClean="0">
                <a:solidFill>
                  <a:schemeClr val="bg1"/>
                </a:solidFill>
              </a:rPr>
              <a:t> </a:t>
            </a:r>
            <a:r>
              <a:rPr lang="en-US" sz="2200" dirty="0">
                <a:solidFill>
                  <a:schemeClr val="bg1"/>
                </a:solidFill>
              </a:rPr>
              <a:t>is simpler and faster than TCP, but it does not provide reliability. </a:t>
            </a:r>
            <a:r>
              <a:rPr lang="en-US" sz="2200" b="1" dirty="0">
                <a:solidFill>
                  <a:schemeClr val="bg1"/>
                </a:solidFill>
              </a:rPr>
              <a:t>UDP</a:t>
            </a:r>
            <a:r>
              <a:rPr lang="en-US" sz="2200" dirty="0">
                <a:solidFill>
                  <a:schemeClr val="bg1"/>
                </a:solidFill>
              </a:rPr>
              <a:t> is often used for applications where speed is more important than reliability, such as </a:t>
            </a:r>
            <a:r>
              <a:rPr lang="en-US" sz="2200" b="1" dirty="0">
                <a:solidFill>
                  <a:schemeClr val="bg1"/>
                </a:solidFill>
              </a:rPr>
              <a:t>real-time audio and video streaming</a:t>
            </a:r>
            <a:r>
              <a:rPr lang="en-US" sz="2200" dirty="0">
                <a:solidFill>
                  <a:schemeClr val="bg1"/>
                </a:solidFill>
              </a:rPr>
              <a:t>.</a:t>
            </a:r>
          </a:p>
        </p:txBody>
      </p:sp>
      <p:pic>
        <p:nvPicPr>
          <p:cNvPr id="5" name="Picture 4"/>
          <p:cNvPicPr>
            <a:picLocks noChangeAspect="1"/>
          </p:cNvPicPr>
          <p:nvPr/>
        </p:nvPicPr>
        <p:blipFill>
          <a:blip r:embed="rId2"/>
          <a:stretch>
            <a:fillRect/>
          </a:stretch>
        </p:blipFill>
        <p:spPr>
          <a:xfrm>
            <a:off x="7886700" y="588223"/>
            <a:ext cx="3959603" cy="3219783"/>
          </a:xfrm>
          <a:prstGeom prst="rect">
            <a:avLst/>
          </a:prstGeom>
        </p:spPr>
      </p:pic>
      <p:pic>
        <p:nvPicPr>
          <p:cNvPr id="6" name="Picture 5"/>
          <p:cNvPicPr>
            <a:picLocks noChangeAspect="1"/>
          </p:cNvPicPr>
          <p:nvPr/>
        </p:nvPicPr>
        <p:blipFill>
          <a:blip r:embed="rId3"/>
          <a:stretch>
            <a:fillRect/>
          </a:stretch>
        </p:blipFill>
        <p:spPr>
          <a:xfrm>
            <a:off x="291402" y="489173"/>
            <a:ext cx="7486022" cy="3368710"/>
          </a:xfrm>
          <a:prstGeom prst="rect">
            <a:avLst/>
          </a:prstGeom>
        </p:spPr>
      </p:pic>
    </p:spTree>
    <p:extLst>
      <p:ext uri="{BB962C8B-B14F-4D97-AF65-F5344CB8AC3E}">
        <p14:creationId xmlns:p14="http://schemas.microsoft.com/office/powerpoint/2010/main" val="22567201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4496" y="0"/>
            <a:ext cx="9437229" cy="625312"/>
          </a:xfrm>
        </p:spPr>
        <p:txBody>
          <a:bodyPr>
            <a:normAutofit fontScale="90000"/>
          </a:bodyPr>
          <a:lstStyle/>
          <a:p>
            <a:pPr algn="ctr"/>
            <a:r>
              <a:rPr lang="en-PH" dirty="0" smtClean="0">
                <a:latin typeface="Algerian" panose="04020705040A02060702" pitchFamily="82" charset="0"/>
              </a:rPr>
              <a:t> </a:t>
            </a:r>
            <a:r>
              <a:rPr lang="en-PH" sz="2700" dirty="0" smtClean="0">
                <a:latin typeface="Algerian" panose="04020705040A02060702" pitchFamily="82" charset="0"/>
              </a:rPr>
              <a:t>additional examples of </a:t>
            </a:r>
            <a:r>
              <a:rPr lang="en-PH" sz="2700" dirty="0" smtClean="0">
                <a:solidFill>
                  <a:srgbClr val="FF0000"/>
                </a:solidFill>
                <a:latin typeface="Algerian" panose="04020705040A02060702" pitchFamily="82" charset="0"/>
              </a:rPr>
              <a:t>Transport</a:t>
            </a:r>
            <a:r>
              <a:rPr lang="en-US" sz="2700" dirty="0" smtClean="0">
                <a:solidFill>
                  <a:srgbClr val="FF0000"/>
                </a:solidFill>
                <a:latin typeface="Algerian" panose="04020705040A02060702" pitchFamily="82" charset="0"/>
              </a:rPr>
              <a:t> layer </a:t>
            </a:r>
            <a:r>
              <a:rPr lang="en-US" sz="2700" dirty="0" err="1" smtClean="0">
                <a:solidFill>
                  <a:srgbClr val="FF0000"/>
                </a:solidFill>
                <a:latin typeface="Algerian" panose="04020705040A02060702" pitchFamily="82" charset="0"/>
              </a:rPr>
              <a:t>protocolS</a:t>
            </a:r>
            <a:r>
              <a:rPr lang="en-US" sz="2700" dirty="0" smtClean="0">
                <a:solidFill>
                  <a:srgbClr val="FF0000"/>
                </a:solidFill>
                <a:latin typeface="Algerian" panose="04020705040A02060702" pitchFamily="82" charset="0"/>
              </a:rPr>
              <a:t>:</a:t>
            </a:r>
            <a:endParaRPr lang="en-US" sz="2700" dirty="0">
              <a:solidFill>
                <a:srgbClr val="FF0000"/>
              </a:solidFill>
              <a:latin typeface="Algerian" panose="04020705040A02060702" pitchFamily="82" charset="0"/>
            </a:endParaRPr>
          </a:p>
        </p:txBody>
      </p:sp>
      <p:sp>
        <p:nvSpPr>
          <p:cNvPr id="3" name="Content Placeholder 2"/>
          <p:cNvSpPr>
            <a:spLocks noGrp="1"/>
          </p:cNvSpPr>
          <p:nvPr>
            <p:ph idx="1"/>
          </p:nvPr>
        </p:nvSpPr>
        <p:spPr>
          <a:xfrm>
            <a:off x="311108" y="625312"/>
            <a:ext cx="4560383" cy="5920032"/>
          </a:xfrm>
        </p:spPr>
        <p:txBody>
          <a:bodyPr>
            <a:noAutofit/>
          </a:bodyPr>
          <a:lstStyle/>
          <a:p>
            <a:r>
              <a:rPr lang="en-US" sz="2300" b="1" dirty="0">
                <a:solidFill>
                  <a:schemeClr val="bg1"/>
                </a:solidFill>
              </a:rPr>
              <a:t>SCTP (Stream Control Transmission Protocol): </a:t>
            </a:r>
            <a:r>
              <a:rPr lang="en-US" sz="2300" dirty="0">
                <a:solidFill>
                  <a:schemeClr val="bg1"/>
                </a:solidFill>
              </a:rPr>
              <a:t>Provides a reliable, ordered transport service for multiple streams of data. </a:t>
            </a:r>
            <a:r>
              <a:rPr lang="en-US" sz="2300" b="1" dirty="0">
                <a:solidFill>
                  <a:schemeClr val="bg1"/>
                </a:solidFill>
              </a:rPr>
              <a:t>SCTP</a:t>
            </a:r>
            <a:r>
              <a:rPr lang="en-US" sz="2300" dirty="0">
                <a:solidFill>
                  <a:schemeClr val="bg1"/>
                </a:solidFill>
              </a:rPr>
              <a:t> is often used for VoIP and video conferencing applications.</a:t>
            </a:r>
          </a:p>
          <a:p>
            <a:pPr marL="0" indent="0">
              <a:buNone/>
            </a:pPr>
            <a:endParaRPr lang="en-US" sz="2400" dirty="0" smtClean="0">
              <a:solidFill>
                <a:schemeClr val="bg1"/>
              </a:solidFill>
            </a:endParaRPr>
          </a:p>
          <a:p>
            <a:r>
              <a:rPr lang="en-US" sz="2300" b="1" dirty="0" smtClean="0">
                <a:solidFill>
                  <a:schemeClr val="bg1"/>
                </a:solidFill>
              </a:rPr>
              <a:t>DCCP </a:t>
            </a:r>
            <a:r>
              <a:rPr lang="en-US" sz="2300" b="1" dirty="0">
                <a:solidFill>
                  <a:schemeClr val="bg1"/>
                </a:solidFill>
              </a:rPr>
              <a:t>(Datagram Congestion Control Protocol): </a:t>
            </a:r>
            <a:r>
              <a:rPr lang="en-US" sz="2300" dirty="0">
                <a:solidFill>
                  <a:schemeClr val="bg1"/>
                </a:solidFill>
              </a:rPr>
              <a:t>Provides congestion control for UDP traffic. </a:t>
            </a:r>
            <a:r>
              <a:rPr lang="en-US" sz="2300" b="1" dirty="0">
                <a:solidFill>
                  <a:schemeClr val="bg1"/>
                </a:solidFill>
              </a:rPr>
              <a:t>DCCP</a:t>
            </a:r>
            <a:r>
              <a:rPr lang="en-US" sz="2300" dirty="0">
                <a:solidFill>
                  <a:schemeClr val="bg1"/>
                </a:solidFill>
              </a:rPr>
              <a:t> is often used for online gaming and other applications where it is important to minimize latency.</a:t>
            </a:r>
          </a:p>
          <a:p>
            <a:endParaRPr lang="en-PH" sz="2400" dirty="0">
              <a:solidFill>
                <a:schemeClr val="bg1"/>
              </a:solidFill>
            </a:endParaRPr>
          </a:p>
        </p:txBody>
      </p:sp>
      <p:pic>
        <p:nvPicPr>
          <p:cNvPr id="5" name="Picture 4"/>
          <p:cNvPicPr>
            <a:picLocks noChangeAspect="1"/>
          </p:cNvPicPr>
          <p:nvPr/>
        </p:nvPicPr>
        <p:blipFill>
          <a:blip r:embed="rId2"/>
          <a:stretch>
            <a:fillRect/>
          </a:stretch>
        </p:blipFill>
        <p:spPr>
          <a:xfrm>
            <a:off x="8371436" y="1129692"/>
            <a:ext cx="2878937" cy="2215619"/>
          </a:xfrm>
          <a:prstGeom prst="rect">
            <a:avLst/>
          </a:prstGeom>
        </p:spPr>
      </p:pic>
      <p:pic>
        <p:nvPicPr>
          <p:cNvPr id="8" name="Picture 7"/>
          <p:cNvPicPr>
            <a:picLocks noChangeAspect="1"/>
          </p:cNvPicPr>
          <p:nvPr/>
        </p:nvPicPr>
        <p:blipFill>
          <a:blip r:embed="rId3"/>
          <a:stretch>
            <a:fillRect/>
          </a:stretch>
        </p:blipFill>
        <p:spPr>
          <a:xfrm>
            <a:off x="5003513" y="4045107"/>
            <a:ext cx="3235901" cy="2463698"/>
          </a:xfrm>
          <a:prstGeom prst="rect">
            <a:avLst/>
          </a:prstGeom>
        </p:spPr>
      </p:pic>
      <p:pic>
        <p:nvPicPr>
          <p:cNvPr id="10" name="Picture 9"/>
          <p:cNvPicPr>
            <a:picLocks noChangeAspect="1"/>
          </p:cNvPicPr>
          <p:nvPr/>
        </p:nvPicPr>
        <p:blipFill>
          <a:blip r:embed="rId4"/>
          <a:stretch>
            <a:fillRect/>
          </a:stretch>
        </p:blipFill>
        <p:spPr>
          <a:xfrm>
            <a:off x="8371436" y="4265313"/>
            <a:ext cx="3587683" cy="2023286"/>
          </a:xfrm>
          <a:prstGeom prst="rect">
            <a:avLst/>
          </a:prstGeom>
        </p:spPr>
      </p:pic>
      <p:pic>
        <p:nvPicPr>
          <p:cNvPr id="4" name="Picture 3"/>
          <p:cNvPicPr>
            <a:picLocks noChangeAspect="1"/>
          </p:cNvPicPr>
          <p:nvPr/>
        </p:nvPicPr>
        <p:blipFill>
          <a:blip r:embed="rId5"/>
          <a:stretch>
            <a:fillRect/>
          </a:stretch>
        </p:blipFill>
        <p:spPr>
          <a:xfrm>
            <a:off x="4901058" y="925903"/>
            <a:ext cx="3338356" cy="2818612"/>
          </a:xfrm>
          <a:prstGeom prst="rect">
            <a:avLst/>
          </a:prstGeom>
        </p:spPr>
      </p:pic>
    </p:spTree>
    <p:extLst>
      <p:ext uri="{BB962C8B-B14F-4D97-AF65-F5344CB8AC3E}">
        <p14:creationId xmlns:p14="http://schemas.microsoft.com/office/powerpoint/2010/main" val="5266005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9331" y="0"/>
            <a:ext cx="8410105" cy="625312"/>
          </a:xfrm>
        </p:spPr>
        <p:txBody>
          <a:bodyPr>
            <a:normAutofit fontScale="90000"/>
          </a:bodyPr>
          <a:lstStyle/>
          <a:p>
            <a:pPr algn="ctr"/>
            <a:r>
              <a:rPr lang="en-US" dirty="0" smtClean="0">
                <a:solidFill>
                  <a:srgbClr val="FF0000"/>
                </a:solidFill>
                <a:latin typeface="Algerian" panose="04020705040A02060702" pitchFamily="82" charset="0"/>
              </a:rPr>
              <a:t>Internet layer</a:t>
            </a:r>
            <a:endParaRPr lang="en-US" dirty="0">
              <a:solidFill>
                <a:srgbClr val="FF0000"/>
              </a:solidFill>
              <a:latin typeface="Algerian" panose="04020705040A02060702" pitchFamily="82" charset="0"/>
            </a:endParaRPr>
          </a:p>
        </p:txBody>
      </p:sp>
      <p:sp>
        <p:nvSpPr>
          <p:cNvPr id="3" name="Content Placeholder 2"/>
          <p:cNvSpPr>
            <a:spLocks noGrp="1"/>
          </p:cNvSpPr>
          <p:nvPr>
            <p:ph idx="1"/>
          </p:nvPr>
        </p:nvSpPr>
        <p:spPr>
          <a:xfrm>
            <a:off x="83173" y="476459"/>
            <a:ext cx="3758919" cy="6010065"/>
          </a:xfrm>
        </p:spPr>
        <p:txBody>
          <a:bodyPr/>
          <a:lstStyle/>
          <a:p>
            <a:pPr marL="0" indent="0">
              <a:buNone/>
            </a:pPr>
            <a:r>
              <a:rPr lang="en-US" sz="3200" b="1" dirty="0">
                <a:solidFill>
                  <a:schemeClr val="bg1"/>
                </a:solidFill>
              </a:rPr>
              <a:t>Internet layer</a:t>
            </a:r>
            <a:r>
              <a:rPr lang="en-US" sz="3200" b="1" dirty="0" smtClean="0">
                <a:solidFill>
                  <a:schemeClr val="bg1"/>
                </a:solidFill>
              </a:rPr>
              <a:t>:</a:t>
            </a:r>
          </a:p>
          <a:p>
            <a:r>
              <a:rPr lang="en-US" sz="2000" dirty="0" smtClean="0">
                <a:solidFill>
                  <a:schemeClr val="bg1"/>
                </a:solidFill>
              </a:rPr>
              <a:t>The </a:t>
            </a:r>
            <a:r>
              <a:rPr lang="en-US" sz="2000" dirty="0">
                <a:solidFill>
                  <a:schemeClr val="bg1"/>
                </a:solidFill>
              </a:rPr>
              <a:t>main protocol used at the internet layer is IP </a:t>
            </a:r>
            <a:r>
              <a:rPr lang="en-US" sz="2000" b="1" dirty="0">
                <a:solidFill>
                  <a:schemeClr val="bg1"/>
                </a:solidFill>
              </a:rPr>
              <a:t>(Internet Protocol</a:t>
            </a:r>
            <a:r>
              <a:rPr lang="en-US" sz="2000" b="1" dirty="0" smtClean="0">
                <a:solidFill>
                  <a:schemeClr val="bg1"/>
                </a:solidFill>
              </a:rPr>
              <a:t>).</a:t>
            </a:r>
          </a:p>
          <a:p>
            <a:r>
              <a:rPr lang="en-US" sz="2000" dirty="0" smtClean="0">
                <a:solidFill>
                  <a:schemeClr val="bg1"/>
                </a:solidFill>
              </a:rPr>
              <a:t>IP </a:t>
            </a:r>
            <a:r>
              <a:rPr lang="en-US" sz="2000" dirty="0">
                <a:solidFill>
                  <a:schemeClr val="bg1"/>
                </a:solidFill>
              </a:rPr>
              <a:t>is responsible for </a:t>
            </a:r>
            <a:r>
              <a:rPr lang="en-US" sz="2000" b="1" dirty="0">
                <a:solidFill>
                  <a:schemeClr val="bg1"/>
                </a:solidFill>
              </a:rPr>
              <a:t>assigning IP addresses to devices and routing packets between devices</a:t>
            </a:r>
            <a:r>
              <a:rPr lang="en-US" sz="2000" dirty="0">
                <a:solidFill>
                  <a:schemeClr val="bg1"/>
                </a:solidFill>
              </a:rPr>
              <a:t> based on their IP addresses</a:t>
            </a:r>
            <a:r>
              <a:rPr lang="en-US" sz="2000" dirty="0" smtClean="0">
                <a:solidFill>
                  <a:schemeClr val="bg1"/>
                </a:solidFill>
              </a:rPr>
              <a:t>.</a:t>
            </a:r>
          </a:p>
          <a:p>
            <a:r>
              <a:rPr lang="en-US" sz="2000" dirty="0" smtClean="0">
                <a:solidFill>
                  <a:schemeClr val="bg1"/>
                </a:solidFill>
              </a:rPr>
              <a:t>It also </a:t>
            </a:r>
            <a:r>
              <a:rPr lang="en-US" sz="2000" dirty="0">
                <a:solidFill>
                  <a:schemeClr val="bg1"/>
                </a:solidFill>
              </a:rPr>
              <a:t>provides other services, such as </a:t>
            </a:r>
            <a:r>
              <a:rPr lang="en-US" sz="2000" b="1" dirty="0">
                <a:solidFill>
                  <a:schemeClr val="bg1"/>
                </a:solidFill>
              </a:rPr>
              <a:t>fragmentation</a:t>
            </a:r>
            <a:r>
              <a:rPr lang="en-US" sz="2000" dirty="0">
                <a:solidFill>
                  <a:schemeClr val="bg1"/>
                </a:solidFill>
              </a:rPr>
              <a:t> and reassembly, error detection and correction, and congestion control.</a:t>
            </a:r>
          </a:p>
          <a:p>
            <a:endParaRPr lang="en-PH" dirty="0">
              <a:solidFill>
                <a:schemeClr val="bg1"/>
              </a:solidFill>
            </a:endParaRPr>
          </a:p>
        </p:txBody>
      </p:sp>
      <p:pic>
        <p:nvPicPr>
          <p:cNvPr id="7" name="Picture 6"/>
          <p:cNvPicPr>
            <a:picLocks noChangeAspect="1"/>
          </p:cNvPicPr>
          <p:nvPr/>
        </p:nvPicPr>
        <p:blipFill>
          <a:blip r:embed="rId2"/>
          <a:stretch>
            <a:fillRect/>
          </a:stretch>
        </p:blipFill>
        <p:spPr>
          <a:xfrm>
            <a:off x="4933950" y="3881288"/>
            <a:ext cx="5777593" cy="2852947"/>
          </a:xfrm>
          <a:prstGeom prst="rect">
            <a:avLst/>
          </a:prstGeom>
        </p:spPr>
      </p:pic>
      <p:pic>
        <p:nvPicPr>
          <p:cNvPr id="8" name="Picture 7"/>
          <p:cNvPicPr>
            <a:picLocks noChangeAspect="1"/>
          </p:cNvPicPr>
          <p:nvPr/>
        </p:nvPicPr>
        <p:blipFill>
          <a:blip r:embed="rId3"/>
          <a:stretch>
            <a:fillRect/>
          </a:stretch>
        </p:blipFill>
        <p:spPr>
          <a:xfrm>
            <a:off x="5680644" y="1104901"/>
            <a:ext cx="6464219" cy="2733676"/>
          </a:xfrm>
          <a:prstGeom prst="rect">
            <a:avLst/>
          </a:prstGeom>
        </p:spPr>
      </p:pic>
      <p:pic>
        <p:nvPicPr>
          <p:cNvPr id="9" name="Picture 8"/>
          <p:cNvPicPr>
            <a:picLocks noChangeAspect="1"/>
          </p:cNvPicPr>
          <p:nvPr/>
        </p:nvPicPr>
        <p:blipFill>
          <a:blip r:embed="rId4"/>
          <a:stretch>
            <a:fillRect/>
          </a:stretch>
        </p:blipFill>
        <p:spPr>
          <a:xfrm>
            <a:off x="3777147" y="613159"/>
            <a:ext cx="1829834" cy="83535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7100" y="1375265"/>
            <a:ext cx="773295" cy="358285"/>
          </a:xfrm>
          <a:prstGeom prst="rect">
            <a:avLst/>
          </a:prstGeom>
        </p:spPr>
      </p:pic>
    </p:spTree>
    <p:extLst>
      <p:ext uri="{BB962C8B-B14F-4D97-AF65-F5344CB8AC3E}">
        <p14:creationId xmlns:p14="http://schemas.microsoft.com/office/powerpoint/2010/main" val="19011683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12355" y="31656"/>
            <a:ext cx="3173525" cy="625312"/>
          </a:xfrm>
        </p:spPr>
        <p:txBody>
          <a:bodyPr>
            <a:normAutofit/>
          </a:bodyPr>
          <a:lstStyle/>
          <a:p>
            <a:pPr algn="ctr"/>
            <a:r>
              <a:rPr lang="en-US" sz="2800" dirty="0" smtClean="0">
                <a:solidFill>
                  <a:srgbClr val="FF0000"/>
                </a:solidFill>
                <a:latin typeface="Algerian" panose="04020705040A02060702" pitchFamily="82" charset="0"/>
              </a:rPr>
              <a:t>Internet layer</a:t>
            </a:r>
            <a:endParaRPr lang="en-US" sz="2800" dirty="0">
              <a:solidFill>
                <a:srgbClr val="FF0000"/>
              </a:solidFill>
              <a:latin typeface="Algerian" panose="04020705040A02060702" pitchFamily="82" charset="0"/>
            </a:endParaRPr>
          </a:p>
        </p:txBody>
      </p:sp>
      <p:sp>
        <p:nvSpPr>
          <p:cNvPr id="3" name="Content Placeholder 2"/>
          <p:cNvSpPr>
            <a:spLocks noGrp="1"/>
          </p:cNvSpPr>
          <p:nvPr>
            <p:ph idx="1"/>
          </p:nvPr>
        </p:nvSpPr>
        <p:spPr>
          <a:xfrm>
            <a:off x="117039" y="656968"/>
            <a:ext cx="5267761" cy="5868011"/>
          </a:xfrm>
        </p:spPr>
        <p:txBody>
          <a:bodyPr>
            <a:normAutofit/>
          </a:bodyPr>
          <a:lstStyle/>
          <a:p>
            <a:pPr marL="0" indent="0">
              <a:buNone/>
            </a:pPr>
            <a:r>
              <a:rPr lang="en-PH" sz="2200" b="1" dirty="0">
                <a:solidFill>
                  <a:schemeClr val="bg1"/>
                </a:solidFill>
              </a:rPr>
              <a:t>IPv4</a:t>
            </a:r>
            <a:endParaRPr lang="en-US" sz="2200" b="1" dirty="0" smtClean="0">
              <a:solidFill>
                <a:schemeClr val="bg1"/>
              </a:solidFill>
            </a:endParaRPr>
          </a:p>
          <a:p>
            <a:r>
              <a:rPr lang="en-US" sz="2000" dirty="0" smtClean="0">
                <a:solidFill>
                  <a:schemeClr val="bg1"/>
                </a:solidFill>
              </a:rPr>
              <a:t>IPv4 </a:t>
            </a:r>
            <a:r>
              <a:rPr lang="en-US" sz="2000" dirty="0">
                <a:solidFill>
                  <a:schemeClr val="bg1"/>
                </a:solidFill>
              </a:rPr>
              <a:t>(Internet Protocol version 4) is the most widely used internet protocol today. It uses a 32-bit address space, which means that there are approximately 4.3 billion unique IPv4 addresses available</a:t>
            </a:r>
            <a:r>
              <a:rPr lang="en-US" sz="2000" dirty="0" smtClean="0">
                <a:solidFill>
                  <a:schemeClr val="bg1"/>
                </a:solidFill>
              </a:rPr>
              <a:t>.</a:t>
            </a:r>
          </a:p>
          <a:p>
            <a:pPr marL="0" indent="0">
              <a:buNone/>
            </a:pPr>
            <a:endParaRPr lang="en-US" sz="2000" dirty="0" smtClean="0">
              <a:solidFill>
                <a:schemeClr val="bg1"/>
              </a:solidFill>
            </a:endParaRPr>
          </a:p>
          <a:p>
            <a:pPr marL="0" indent="0">
              <a:buNone/>
            </a:pPr>
            <a:r>
              <a:rPr lang="en-PH" sz="2200" b="1" dirty="0" smtClean="0">
                <a:solidFill>
                  <a:schemeClr val="bg1"/>
                </a:solidFill>
              </a:rPr>
              <a:t>IPv6</a:t>
            </a:r>
            <a:endParaRPr lang="en-US" sz="1700" dirty="0">
              <a:solidFill>
                <a:schemeClr val="bg1"/>
              </a:solidFill>
            </a:endParaRPr>
          </a:p>
          <a:p>
            <a:r>
              <a:rPr lang="en-US" sz="2000" dirty="0">
                <a:solidFill>
                  <a:schemeClr val="bg1"/>
                </a:solidFill>
              </a:rPr>
              <a:t>IPv6 (Internet Protocol version 6) is the next generation internet protocol. It uses a 128-bit address space, which means that there are approximately 3.4×1038 unique IPv6 addresses available</a:t>
            </a:r>
            <a:r>
              <a:rPr lang="en-US" sz="2000" dirty="0" smtClean="0">
                <a:solidFill>
                  <a:schemeClr val="bg1"/>
                </a:solidFill>
              </a:rPr>
              <a:t>.</a:t>
            </a:r>
            <a:endParaRPr lang="en-US" sz="2000" dirty="0">
              <a:solidFill>
                <a:schemeClr val="bg1"/>
              </a:solidFill>
            </a:endParaRPr>
          </a:p>
        </p:txBody>
      </p:sp>
      <p:pic>
        <p:nvPicPr>
          <p:cNvPr id="4" name="Picture 3"/>
          <p:cNvPicPr>
            <a:picLocks noChangeAspect="1"/>
          </p:cNvPicPr>
          <p:nvPr/>
        </p:nvPicPr>
        <p:blipFill>
          <a:blip r:embed="rId2"/>
          <a:stretch>
            <a:fillRect/>
          </a:stretch>
        </p:blipFill>
        <p:spPr>
          <a:xfrm>
            <a:off x="5384800" y="1167179"/>
            <a:ext cx="6786345" cy="4307932"/>
          </a:xfrm>
          <a:prstGeom prst="rect">
            <a:avLst/>
          </a:prstGeom>
        </p:spPr>
      </p:pic>
    </p:spTree>
    <p:extLst>
      <p:ext uri="{BB962C8B-B14F-4D97-AF65-F5344CB8AC3E}">
        <p14:creationId xmlns:p14="http://schemas.microsoft.com/office/powerpoint/2010/main" val="19564890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425" y="0"/>
            <a:ext cx="10582275" cy="625312"/>
          </a:xfrm>
        </p:spPr>
        <p:txBody>
          <a:bodyPr>
            <a:noAutofit/>
          </a:bodyPr>
          <a:lstStyle/>
          <a:p>
            <a:r>
              <a:rPr lang="en-US" sz="2400" dirty="0">
                <a:latin typeface="Algerian" panose="04020705040A02060702" pitchFamily="82" charset="0"/>
              </a:rPr>
              <a:t>additional examples of </a:t>
            </a:r>
            <a:r>
              <a:rPr lang="en-US" sz="2400" dirty="0" smtClean="0">
                <a:solidFill>
                  <a:srgbClr val="FF0000"/>
                </a:solidFill>
                <a:latin typeface="Algerian" panose="04020705040A02060702" pitchFamily="82" charset="0"/>
              </a:rPr>
              <a:t>INTERNET layer </a:t>
            </a:r>
            <a:r>
              <a:rPr lang="en-US" sz="2400" dirty="0" err="1">
                <a:solidFill>
                  <a:srgbClr val="FF0000"/>
                </a:solidFill>
                <a:latin typeface="Algerian" panose="04020705040A02060702" pitchFamily="82" charset="0"/>
              </a:rPr>
              <a:t>protocolS</a:t>
            </a:r>
            <a:r>
              <a:rPr lang="en-US" sz="2400" dirty="0">
                <a:solidFill>
                  <a:srgbClr val="FF0000"/>
                </a:solidFill>
                <a:latin typeface="Algerian" panose="04020705040A02060702" pitchFamily="82" charset="0"/>
              </a:rPr>
              <a:t>:</a:t>
            </a:r>
          </a:p>
        </p:txBody>
      </p:sp>
      <p:sp>
        <p:nvSpPr>
          <p:cNvPr id="3" name="Content Placeholder 2"/>
          <p:cNvSpPr>
            <a:spLocks noGrp="1"/>
          </p:cNvSpPr>
          <p:nvPr>
            <p:ph idx="1"/>
          </p:nvPr>
        </p:nvSpPr>
        <p:spPr>
          <a:xfrm>
            <a:off x="76201" y="514350"/>
            <a:ext cx="5086350" cy="6010275"/>
          </a:xfrm>
        </p:spPr>
        <p:txBody>
          <a:bodyPr>
            <a:normAutofit/>
          </a:bodyPr>
          <a:lstStyle/>
          <a:p>
            <a:r>
              <a:rPr lang="en-US" sz="2000" b="1" dirty="0">
                <a:solidFill>
                  <a:schemeClr val="bg1"/>
                </a:solidFill>
              </a:rPr>
              <a:t>ICMP (Internet Control Message Protocol): </a:t>
            </a:r>
            <a:r>
              <a:rPr lang="en-US" sz="2000" dirty="0">
                <a:solidFill>
                  <a:schemeClr val="bg1"/>
                </a:solidFill>
              </a:rPr>
              <a:t>Used to send and receive error messages and other control messages.</a:t>
            </a:r>
          </a:p>
          <a:p>
            <a:endParaRPr lang="en-US" sz="2000" b="1" dirty="0" smtClean="0">
              <a:solidFill>
                <a:schemeClr val="bg1"/>
              </a:solidFill>
            </a:endParaRPr>
          </a:p>
          <a:p>
            <a:pPr marL="0" indent="0">
              <a:buNone/>
            </a:pPr>
            <a:endParaRPr lang="en-US" sz="2000" b="1" dirty="0">
              <a:solidFill>
                <a:schemeClr val="bg1"/>
              </a:solidFill>
            </a:endParaRPr>
          </a:p>
          <a:p>
            <a:endParaRPr lang="en-US" sz="2000" b="1" dirty="0" smtClean="0">
              <a:solidFill>
                <a:schemeClr val="bg1"/>
              </a:solidFill>
            </a:endParaRPr>
          </a:p>
          <a:p>
            <a:endParaRPr lang="en-US" sz="2000" b="1" dirty="0">
              <a:solidFill>
                <a:schemeClr val="bg1"/>
              </a:solidFill>
            </a:endParaRPr>
          </a:p>
          <a:p>
            <a:r>
              <a:rPr lang="en-US" sz="2000" b="1" dirty="0" smtClean="0">
                <a:solidFill>
                  <a:schemeClr val="bg1"/>
                </a:solidFill>
              </a:rPr>
              <a:t>ARP </a:t>
            </a:r>
            <a:r>
              <a:rPr lang="en-US" sz="2000" b="1" dirty="0">
                <a:solidFill>
                  <a:schemeClr val="bg1"/>
                </a:solidFill>
              </a:rPr>
              <a:t>(Address Resolution Protocol): </a:t>
            </a:r>
            <a:r>
              <a:rPr lang="en-US" sz="2000" dirty="0">
                <a:solidFill>
                  <a:schemeClr val="bg1"/>
                </a:solidFill>
              </a:rPr>
              <a:t>Used to map IP addresses to MAC </a:t>
            </a:r>
            <a:r>
              <a:rPr lang="en-US" sz="2000" dirty="0" smtClean="0">
                <a:solidFill>
                  <a:schemeClr val="bg1"/>
                </a:solidFill>
              </a:rPr>
              <a:t>addresses.</a:t>
            </a:r>
          </a:p>
          <a:p>
            <a:endParaRPr lang="en-US" sz="2000" dirty="0">
              <a:solidFill>
                <a:schemeClr val="bg1"/>
              </a:solidFill>
            </a:endParaRPr>
          </a:p>
          <a:p>
            <a:endParaRPr lang="en-US" sz="2000" dirty="0" smtClean="0">
              <a:solidFill>
                <a:schemeClr val="bg1"/>
              </a:solidFill>
            </a:endParaRPr>
          </a:p>
          <a:p>
            <a:endParaRPr lang="en-US" sz="2000" b="1" dirty="0" smtClean="0">
              <a:solidFill>
                <a:schemeClr val="bg1"/>
              </a:solidFill>
            </a:endParaRPr>
          </a:p>
          <a:p>
            <a:endParaRPr lang="en-US" sz="2000" dirty="0">
              <a:solidFill>
                <a:schemeClr val="bg1"/>
              </a:solidFill>
            </a:endParaRPr>
          </a:p>
        </p:txBody>
      </p:sp>
      <p:pic>
        <p:nvPicPr>
          <p:cNvPr id="5" name="Picture 4"/>
          <p:cNvPicPr>
            <a:picLocks noChangeAspect="1"/>
          </p:cNvPicPr>
          <p:nvPr/>
        </p:nvPicPr>
        <p:blipFill>
          <a:blip r:embed="rId2"/>
          <a:stretch>
            <a:fillRect/>
          </a:stretch>
        </p:blipFill>
        <p:spPr>
          <a:xfrm>
            <a:off x="6026855" y="625312"/>
            <a:ext cx="5811499" cy="29190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0" y="643530"/>
            <a:ext cx="1684933" cy="792986"/>
          </a:xfrm>
          <a:prstGeom prst="rect">
            <a:avLst/>
          </a:prstGeom>
        </p:spPr>
      </p:pic>
      <p:pic>
        <p:nvPicPr>
          <p:cNvPr id="9" name="Picture 8"/>
          <p:cNvPicPr>
            <a:picLocks noChangeAspect="1"/>
          </p:cNvPicPr>
          <p:nvPr/>
        </p:nvPicPr>
        <p:blipFill>
          <a:blip r:embed="rId4"/>
          <a:stretch>
            <a:fillRect/>
          </a:stretch>
        </p:blipFill>
        <p:spPr>
          <a:xfrm>
            <a:off x="5927572" y="3692107"/>
            <a:ext cx="5910782" cy="283251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373" y="3806561"/>
            <a:ext cx="1468482" cy="759035"/>
          </a:xfrm>
          <a:prstGeom prst="rect">
            <a:avLst/>
          </a:prstGeom>
        </p:spPr>
      </p:pic>
    </p:spTree>
    <p:extLst>
      <p:ext uri="{BB962C8B-B14F-4D97-AF65-F5344CB8AC3E}">
        <p14:creationId xmlns:p14="http://schemas.microsoft.com/office/powerpoint/2010/main" val="1380045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425" y="0"/>
            <a:ext cx="10582275" cy="625312"/>
          </a:xfrm>
        </p:spPr>
        <p:txBody>
          <a:bodyPr>
            <a:noAutofit/>
          </a:bodyPr>
          <a:lstStyle/>
          <a:p>
            <a:r>
              <a:rPr lang="en-US" sz="2400" dirty="0">
                <a:latin typeface="Algerian" panose="04020705040A02060702" pitchFamily="82" charset="0"/>
              </a:rPr>
              <a:t>additional examples of </a:t>
            </a:r>
            <a:r>
              <a:rPr lang="en-US" sz="2400" dirty="0" smtClean="0">
                <a:solidFill>
                  <a:srgbClr val="FF0000"/>
                </a:solidFill>
                <a:latin typeface="Algerian" panose="04020705040A02060702" pitchFamily="82" charset="0"/>
              </a:rPr>
              <a:t>INTERNET layer </a:t>
            </a:r>
            <a:r>
              <a:rPr lang="en-US" sz="2400" dirty="0" err="1">
                <a:solidFill>
                  <a:srgbClr val="FF0000"/>
                </a:solidFill>
                <a:latin typeface="Algerian" panose="04020705040A02060702" pitchFamily="82" charset="0"/>
              </a:rPr>
              <a:t>protocolS</a:t>
            </a:r>
            <a:r>
              <a:rPr lang="en-US" sz="2400" dirty="0">
                <a:solidFill>
                  <a:srgbClr val="FF0000"/>
                </a:solidFill>
                <a:latin typeface="Algerian" panose="04020705040A02060702" pitchFamily="82" charset="0"/>
              </a:rPr>
              <a:t>:</a:t>
            </a:r>
          </a:p>
        </p:txBody>
      </p:sp>
      <p:sp>
        <p:nvSpPr>
          <p:cNvPr id="3" name="Content Placeholder 2"/>
          <p:cNvSpPr>
            <a:spLocks noGrp="1"/>
          </p:cNvSpPr>
          <p:nvPr>
            <p:ph idx="1"/>
          </p:nvPr>
        </p:nvSpPr>
        <p:spPr>
          <a:xfrm>
            <a:off x="76201" y="514350"/>
            <a:ext cx="4375219" cy="6258983"/>
          </a:xfrm>
        </p:spPr>
        <p:txBody>
          <a:bodyPr>
            <a:noAutofit/>
          </a:bodyPr>
          <a:lstStyle/>
          <a:p>
            <a:r>
              <a:rPr lang="en-US" sz="2400" b="1" dirty="0">
                <a:solidFill>
                  <a:schemeClr val="bg1"/>
                </a:solidFill>
              </a:rPr>
              <a:t>OSPF (Open Shortest Path First): </a:t>
            </a:r>
            <a:r>
              <a:rPr lang="en-US" sz="2400" dirty="0">
                <a:solidFill>
                  <a:schemeClr val="bg1"/>
                </a:solidFill>
              </a:rPr>
              <a:t>Used by routers to find the shortest path between two networks</a:t>
            </a:r>
            <a:r>
              <a:rPr lang="en-US" sz="2400" dirty="0" smtClean="0">
                <a:solidFill>
                  <a:schemeClr val="bg1"/>
                </a:solidFill>
              </a:rPr>
              <a:t>.</a:t>
            </a:r>
          </a:p>
          <a:p>
            <a:endParaRPr lang="en-US" sz="2400" dirty="0">
              <a:solidFill>
                <a:schemeClr val="bg1"/>
              </a:solidFill>
            </a:endParaRPr>
          </a:p>
          <a:p>
            <a:endParaRPr lang="en-US" sz="2400" dirty="0" smtClean="0">
              <a:solidFill>
                <a:schemeClr val="bg1"/>
              </a:solidFill>
            </a:endParaRPr>
          </a:p>
          <a:p>
            <a:r>
              <a:rPr lang="en-US" sz="2400" dirty="0" smtClean="0">
                <a:solidFill>
                  <a:schemeClr val="bg1"/>
                </a:solidFill>
              </a:rPr>
              <a:t>EIGRP </a:t>
            </a:r>
            <a:r>
              <a:rPr lang="en-US" sz="2400" dirty="0">
                <a:solidFill>
                  <a:schemeClr val="bg1"/>
                </a:solidFill>
              </a:rPr>
              <a:t>(Enhanced Interior Gateway Routing Protocol): Used a variety of metrics to calculate the best route to a destination, including bandwidth, delay, and load</a:t>
            </a:r>
            <a:r>
              <a:rPr lang="en-US" sz="2000" dirty="0">
                <a:solidFill>
                  <a:schemeClr val="bg1"/>
                </a:solidFill>
              </a:rPr>
              <a:t>.</a:t>
            </a:r>
          </a:p>
          <a:p>
            <a:endParaRPr lang="en-US" sz="2400" dirty="0" smtClean="0">
              <a:solidFill>
                <a:schemeClr val="bg1"/>
              </a:solidFill>
            </a:endParaRPr>
          </a:p>
          <a:p>
            <a:pPr marL="0" indent="0">
              <a:buNone/>
            </a:pPr>
            <a:endParaRPr lang="en-US" sz="2400" b="1" dirty="0" smtClean="0">
              <a:solidFill>
                <a:schemeClr val="bg1"/>
              </a:solidFill>
            </a:endParaRPr>
          </a:p>
          <a:p>
            <a:endParaRPr lang="en-PH" dirty="0">
              <a:solidFill>
                <a:schemeClr val="bg1"/>
              </a:solidFill>
            </a:endParaRPr>
          </a:p>
          <a:p>
            <a:endParaRPr lang="en-US" dirty="0" smtClean="0">
              <a:solidFill>
                <a:schemeClr val="bg1"/>
              </a:solidFill>
            </a:endParaRPr>
          </a:p>
        </p:txBody>
      </p:sp>
      <p:pic>
        <p:nvPicPr>
          <p:cNvPr id="11" name="Picture 10"/>
          <p:cNvPicPr>
            <a:picLocks noChangeAspect="1"/>
          </p:cNvPicPr>
          <p:nvPr/>
        </p:nvPicPr>
        <p:blipFill>
          <a:blip r:embed="rId2"/>
          <a:stretch>
            <a:fillRect/>
          </a:stretch>
        </p:blipFill>
        <p:spPr>
          <a:xfrm>
            <a:off x="5425783" y="625312"/>
            <a:ext cx="5928045" cy="2388821"/>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5360" y="1067440"/>
            <a:ext cx="1488202" cy="666044"/>
          </a:xfrm>
          <a:prstGeom prst="rect">
            <a:avLst/>
          </a:prstGeom>
        </p:spPr>
      </p:pic>
      <p:pic>
        <p:nvPicPr>
          <p:cNvPr id="5" name="Picture 4"/>
          <p:cNvPicPr>
            <a:picLocks noChangeAspect="1"/>
          </p:cNvPicPr>
          <p:nvPr/>
        </p:nvPicPr>
        <p:blipFill>
          <a:blip r:embed="rId4"/>
          <a:stretch>
            <a:fillRect/>
          </a:stretch>
        </p:blipFill>
        <p:spPr>
          <a:xfrm>
            <a:off x="5425783" y="3199035"/>
            <a:ext cx="5721647" cy="357429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1420" y="4013281"/>
            <a:ext cx="1192142" cy="666044"/>
          </a:xfrm>
          <a:prstGeom prst="rect">
            <a:avLst/>
          </a:prstGeom>
        </p:spPr>
      </p:pic>
    </p:spTree>
    <p:extLst>
      <p:ext uri="{BB962C8B-B14F-4D97-AF65-F5344CB8AC3E}">
        <p14:creationId xmlns:p14="http://schemas.microsoft.com/office/powerpoint/2010/main" val="31427130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4686300"/>
            <a:ext cx="11239499" cy="2113398"/>
          </a:xfrm>
        </p:spPr>
        <p:txBody>
          <a:bodyPr>
            <a:noAutofit/>
          </a:bodyPr>
          <a:lstStyle/>
          <a:p>
            <a:r>
              <a:rPr lang="en-PH" sz="2400" b="1" dirty="0">
                <a:solidFill>
                  <a:schemeClr val="bg1"/>
                </a:solidFill>
              </a:rPr>
              <a:t>Transmission Control Protocol/Internet Protocol (TCP/IP) connections </a:t>
            </a:r>
            <a:r>
              <a:rPr lang="en-PH" sz="2400" dirty="0">
                <a:solidFill>
                  <a:schemeClr val="bg1"/>
                </a:solidFill>
              </a:rPr>
              <a:t>are the foundation of the Internet and most other computer networks. TCP/IP is a suite of protocols that define how data is exchanged over the internet. It breaks </a:t>
            </a:r>
            <a:r>
              <a:rPr lang="en-PH" sz="2400" b="1" dirty="0">
                <a:solidFill>
                  <a:schemeClr val="bg1"/>
                </a:solidFill>
              </a:rPr>
              <a:t>down data into packets</a:t>
            </a:r>
            <a:r>
              <a:rPr lang="en-PH" sz="2400" dirty="0">
                <a:solidFill>
                  <a:schemeClr val="bg1"/>
                </a:solidFill>
              </a:rPr>
              <a:t>, </a:t>
            </a:r>
            <a:r>
              <a:rPr lang="en-PH" sz="2400" b="1" dirty="0">
                <a:solidFill>
                  <a:schemeClr val="bg1"/>
                </a:solidFill>
              </a:rPr>
              <a:t>addresses them</a:t>
            </a:r>
            <a:r>
              <a:rPr lang="en-PH" sz="2400" dirty="0">
                <a:solidFill>
                  <a:schemeClr val="bg1"/>
                </a:solidFill>
              </a:rPr>
              <a:t>, </a:t>
            </a:r>
            <a:r>
              <a:rPr lang="en-PH" sz="2400" b="1" dirty="0">
                <a:solidFill>
                  <a:schemeClr val="bg1"/>
                </a:solidFill>
              </a:rPr>
              <a:t>transmits them, routes them, and receives them at the destination</a:t>
            </a:r>
            <a:r>
              <a:rPr lang="en-PH" sz="2400" dirty="0">
                <a:solidFill>
                  <a:schemeClr val="bg1"/>
                </a:solidFill>
              </a:rPr>
              <a:t>. </a:t>
            </a:r>
          </a:p>
        </p:txBody>
      </p:sp>
      <p:pic>
        <p:nvPicPr>
          <p:cNvPr id="4" name="Picture 3"/>
          <p:cNvPicPr>
            <a:picLocks noChangeAspect="1"/>
          </p:cNvPicPr>
          <p:nvPr/>
        </p:nvPicPr>
        <p:blipFill>
          <a:blip r:embed="rId2"/>
          <a:stretch>
            <a:fillRect/>
          </a:stretch>
        </p:blipFill>
        <p:spPr>
          <a:xfrm>
            <a:off x="190500" y="1749778"/>
            <a:ext cx="6249967" cy="2777344"/>
          </a:xfrm>
          <a:prstGeom prst="rect">
            <a:avLst/>
          </a:prstGeom>
        </p:spPr>
      </p:pic>
      <p:pic>
        <p:nvPicPr>
          <p:cNvPr id="5" name="Picture 4"/>
          <p:cNvPicPr>
            <a:picLocks noChangeAspect="1"/>
          </p:cNvPicPr>
          <p:nvPr/>
        </p:nvPicPr>
        <p:blipFill>
          <a:blip r:embed="rId3"/>
          <a:stretch>
            <a:fillRect/>
          </a:stretch>
        </p:blipFill>
        <p:spPr>
          <a:xfrm>
            <a:off x="6557549" y="369017"/>
            <a:ext cx="5544140" cy="4158105"/>
          </a:xfrm>
          <a:prstGeom prst="rect">
            <a:avLst/>
          </a:prstGeom>
        </p:spPr>
      </p:pic>
      <p:sp>
        <p:nvSpPr>
          <p:cNvPr id="6" name="Rectangle 5"/>
          <p:cNvSpPr/>
          <p:nvPr/>
        </p:nvSpPr>
        <p:spPr>
          <a:xfrm>
            <a:off x="3315483" y="266700"/>
            <a:ext cx="3332377" cy="461665"/>
          </a:xfrm>
          <a:prstGeom prst="rect">
            <a:avLst/>
          </a:prstGeom>
        </p:spPr>
        <p:txBody>
          <a:bodyPr wrap="square">
            <a:spAutoFit/>
          </a:bodyPr>
          <a:lstStyle/>
          <a:p>
            <a:r>
              <a:rPr lang="en-US" sz="2400" b="1" dirty="0">
                <a:solidFill>
                  <a:srgbClr val="FF0000"/>
                </a:solidFill>
                <a:latin typeface="Algerian" panose="04020705040A02060702" pitchFamily="82" charset="0"/>
              </a:rPr>
              <a:t>TCP/IP connections </a:t>
            </a:r>
            <a:endParaRPr lang="en-PH" sz="2400" dirty="0"/>
          </a:p>
        </p:txBody>
      </p:sp>
    </p:spTree>
    <p:extLst>
      <p:ext uri="{BB962C8B-B14F-4D97-AF65-F5344CB8AC3E}">
        <p14:creationId xmlns:p14="http://schemas.microsoft.com/office/powerpoint/2010/main" val="2111978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4496" y="0"/>
            <a:ext cx="8410105" cy="625312"/>
          </a:xfrm>
        </p:spPr>
        <p:txBody>
          <a:bodyPr>
            <a:normAutofit/>
          </a:bodyPr>
          <a:lstStyle/>
          <a:p>
            <a:pPr algn="ctr"/>
            <a:r>
              <a:rPr lang="en-US" sz="2800" dirty="0" smtClean="0">
                <a:solidFill>
                  <a:srgbClr val="FF0000"/>
                </a:solidFill>
                <a:latin typeface="Algerian" panose="04020705040A02060702" pitchFamily="82" charset="0"/>
              </a:rPr>
              <a:t>Link layer</a:t>
            </a:r>
            <a:endParaRPr lang="en-US" sz="2800" dirty="0">
              <a:solidFill>
                <a:srgbClr val="FF0000"/>
              </a:solidFill>
              <a:latin typeface="Algerian" panose="04020705040A02060702" pitchFamily="82" charset="0"/>
            </a:endParaRPr>
          </a:p>
        </p:txBody>
      </p:sp>
      <p:sp>
        <p:nvSpPr>
          <p:cNvPr id="3" name="Content Placeholder 2"/>
          <p:cNvSpPr>
            <a:spLocks noGrp="1"/>
          </p:cNvSpPr>
          <p:nvPr>
            <p:ph idx="1"/>
          </p:nvPr>
        </p:nvSpPr>
        <p:spPr>
          <a:xfrm>
            <a:off x="257175" y="485775"/>
            <a:ext cx="5029200" cy="6000750"/>
          </a:xfrm>
        </p:spPr>
        <p:txBody>
          <a:bodyPr>
            <a:normAutofit/>
          </a:bodyPr>
          <a:lstStyle/>
          <a:p>
            <a:pPr marL="0" indent="0">
              <a:buNone/>
            </a:pPr>
            <a:r>
              <a:rPr lang="en-US" sz="4000" b="1" dirty="0" smtClean="0">
                <a:solidFill>
                  <a:schemeClr val="bg1"/>
                </a:solidFill>
              </a:rPr>
              <a:t>Link Layer:</a:t>
            </a:r>
          </a:p>
          <a:p>
            <a:r>
              <a:rPr lang="en-US" sz="2800" dirty="0" smtClean="0">
                <a:solidFill>
                  <a:schemeClr val="bg1"/>
                </a:solidFill>
              </a:rPr>
              <a:t>Responsible </a:t>
            </a:r>
            <a:r>
              <a:rPr lang="en-US" sz="2800" dirty="0">
                <a:solidFill>
                  <a:schemeClr val="bg1"/>
                </a:solidFill>
              </a:rPr>
              <a:t>for transmitting packets of data over a </a:t>
            </a:r>
            <a:r>
              <a:rPr lang="en-US" sz="2800" b="1" dirty="0">
                <a:solidFill>
                  <a:schemeClr val="bg1"/>
                </a:solidFill>
              </a:rPr>
              <a:t>physical network medium</a:t>
            </a:r>
            <a:r>
              <a:rPr lang="en-US" sz="2800" dirty="0">
                <a:solidFill>
                  <a:schemeClr val="bg1"/>
                </a:solidFill>
              </a:rPr>
              <a:t>, such </a:t>
            </a:r>
            <a:r>
              <a:rPr lang="en-US" sz="2800" b="1" dirty="0">
                <a:solidFill>
                  <a:schemeClr val="bg1"/>
                </a:solidFill>
              </a:rPr>
              <a:t>as Ethernet or Wi-Fi</a:t>
            </a:r>
            <a:r>
              <a:rPr lang="en-US" sz="2800" dirty="0" smtClean="0">
                <a:solidFill>
                  <a:schemeClr val="bg1"/>
                </a:solidFill>
              </a:rPr>
              <a:t>.</a:t>
            </a:r>
          </a:p>
          <a:p>
            <a:r>
              <a:rPr lang="en-US" sz="2800" dirty="0" smtClean="0">
                <a:solidFill>
                  <a:schemeClr val="bg1"/>
                </a:solidFill>
              </a:rPr>
              <a:t>For </a:t>
            </a:r>
            <a:r>
              <a:rPr lang="en-US" sz="2800" dirty="0">
                <a:solidFill>
                  <a:schemeClr val="bg1"/>
                </a:solidFill>
              </a:rPr>
              <a:t>example, </a:t>
            </a:r>
            <a:r>
              <a:rPr lang="en-US" sz="2800" b="1" dirty="0">
                <a:solidFill>
                  <a:schemeClr val="bg1"/>
                </a:solidFill>
              </a:rPr>
              <a:t>Ethernet</a:t>
            </a:r>
            <a:r>
              <a:rPr lang="en-US" sz="2800" dirty="0">
                <a:solidFill>
                  <a:schemeClr val="bg1"/>
                </a:solidFill>
              </a:rPr>
              <a:t> is commonly used on wired networks, while </a:t>
            </a:r>
            <a:r>
              <a:rPr lang="en-US" sz="2800" b="1" dirty="0">
                <a:solidFill>
                  <a:schemeClr val="bg1"/>
                </a:solidFill>
              </a:rPr>
              <a:t>Wi-Fi</a:t>
            </a:r>
            <a:r>
              <a:rPr lang="en-US" sz="2800" dirty="0">
                <a:solidFill>
                  <a:schemeClr val="bg1"/>
                </a:solidFill>
              </a:rPr>
              <a:t> is commonly used on wireless networks.</a:t>
            </a:r>
          </a:p>
        </p:txBody>
      </p:sp>
      <p:pic>
        <p:nvPicPr>
          <p:cNvPr id="6" name="Picture 5"/>
          <p:cNvPicPr>
            <a:picLocks noChangeAspect="1"/>
          </p:cNvPicPr>
          <p:nvPr/>
        </p:nvPicPr>
        <p:blipFill>
          <a:blip r:embed="rId2"/>
          <a:stretch>
            <a:fillRect/>
          </a:stretch>
        </p:blipFill>
        <p:spPr>
          <a:xfrm>
            <a:off x="6101550" y="625312"/>
            <a:ext cx="2650564" cy="1114168"/>
          </a:xfrm>
          <a:prstGeom prst="rect">
            <a:avLst/>
          </a:prstGeom>
        </p:spPr>
      </p:pic>
      <p:pic>
        <p:nvPicPr>
          <p:cNvPr id="7" name="Picture 6"/>
          <p:cNvPicPr>
            <a:picLocks noChangeAspect="1"/>
          </p:cNvPicPr>
          <p:nvPr/>
        </p:nvPicPr>
        <p:blipFill>
          <a:blip r:embed="rId3"/>
          <a:stretch>
            <a:fillRect/>
          </a:stretch>
        </p:blipFill>
        <p:spPr>
          <a:xfrm>
            <a:off x="5114925" y="1923166"/>
            <a:ext cx="7023160" cy="463550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4925" y="1327707"/>
            <a:ext cx="1386281" cy="595459"/>
          </a:xfrm>
          <a:prstGeom prst="rect">
            <a:avLst/>
          </a:prstGeom>
        </p:spPr>
      </p:pic>
    </p:spTree>
    <p:extLst>
      <p:ext uri="{BB962C8B-B14F-4D97-AF65-F5344CB8AC3E}">
        <p14:creationId xmlns:p14="http://schemas.microsoft.com/office/powerpoint/2010/main" val="32346557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4496" y="0"/>
            <a:ext cx="8410105" cy="625312"/>
          </a:xfrm>
        </p:spPr>
        <p:txBody>
          <a:bodyPr>
            <a:normAutofit fontScale="90000"/>
          </a:bodyPr>
          <a:lstStyle/>
          <a:p>
            <a:pPr algn="ctr"/>
            <a:r>
              <a:rPr lang="en-US" dirty="0" smtClean="0">
                <a:latin typeface="Algerian" panose="04020705040A02060702" pitchFamily="82" charset="0"/>
              </a:rPr>
              <a:t>Types of </a:t>
            </a:r>
            <a:r>
              <a:rPr lang="en-US" dirty="0" smtClean="0">
                <a:solidFill>
                  <a:srgbClr val="FF0000"/>
                </a:solidFill>
                <a:latin typeface="Algerian" panose="04020705040A02060702" pitchFamily="82" charset="0"/>
              </a:rPr>
              <a:t>Ethernet in link layer</a:t>
            </a:r>
            <a:endParaRPr lang="en-US" dirty="0">
              <a:solidFill>
                <a:srgbClr val="FF0000"/>
              </a:solidFill>
              <a:latin typeface="Algerian" panose="04020705040A02060702" pitchFamily="82" charset="0"/>
            </a:endParaRPr>
          </a:p>
        </p:txBody>
      </p:sp>
      <p:sp>
        <p:nvSpPr>
          <p:cNvPr id="3" name="Content Placeholder 2"/>
          <p:cNvSpPr>
            <a:spLocks noGrp="1"/>
          </p:cNvSpPr>
          <p:nvPr>
            <p:ph idx="1"/>
          </p:nvPr>
        </p:nvSpPr>
        <p:spPr>
          <a:xfrm>
            <a:off x="245097" y="801279"/>
            <a:ext cx="11175378" cy="3523071"/>
          </a:xfrm>
        </p:spPr>
        <p:txBody>
          <a:bodyPr>
            <a:normAutofit fontScale="92500"/>
          </a:bodyPr>
          <a:lstStyle/>
          <a:p>
            <a:r>
              <a:rPr lang="en-US" sz="2600" b="1" dirty="0" smtClean="0">
                <a:solidFill>
                  <a:schemeClr val="bg1"/>
                </a:solidFill>
              </a:rPr>
              <a:t>Twisted pair Ethernet: </a:t>
            </a:r>
            <a:r>
              <a:rPr lang="en-US" sz="2600" dirty="0" smtClean="0">
                <a:solidFill>
                  <a:schemeClr val="bg1"/>
                </a:solidFill>
              </a:rPr>
              <a:t>Twisted pair Ethernet is the most common type of Ethernet. Twisted pair Ethernet can be divided into two categories:</a:t>
            </a:r>
          </a:p>
          <a:p>
            <a:pPr lvl="1">
              <a:buFont typeface="Wingdings" panose="05000000000000000000" pitchFamily="2" charset="2"/>
              <a:buChar char="q"/>
            </a:pPr>
            <a:r>
              <a:rPr lang="en-US" sz="2600" b="1" dirty="0" smtClean="0">
                <a:solidFill>
                  <a:schemeClr val="bg1"/>
                </a:solidFill>
              </a:rPr>
              <a:t>Unshielded twisted pair (UTP): </a:t>
            </a:r>
            <a:r>
              <a:rPr lang="en-US" sz="2600" dirty="0" smtClean="0">
                <a:solidFill>
                  <a:schemeClr val="bg1"/>
                </a:solidFill>
              </a:rPr>
              <a:t>UTP is the most common type of twisted pair Ethernet. It is relatively inexpensive and easy to install. However, it is more susceptible to interference than shielded twisted pair (STP).</a:t>
            </a:r>
          </a:p>
          <a:p>
            <a:pPr lvl="1">
              <a:buFont typeface="Wingdings" panose="05000000000000000000" pitchFamily="2" charset="2"/>
              <a:buChar char="q"/>
            </a:pPr>
            <a:r>
              <a:rPr lang="en-US" sz="2600" b="1" dirty="0" smtClean="0">
                <a:solidFill>
                  <a:schemeClr val="bg1"/>
                </a:solidFill>
              </a:rPr>
              <a:t>Shielded twisted pair (STP): </a:t>
            </a:r>
            <a:r>
              <a:rPr lang="en-US" sz="2600" dirty="0" smtClean="0">
                <a:solidFill>
                  <a:schemeClr val="bg1"/>
                </a:solidFill>
              </a:rPr>
              <a:t>STP is more expensive than UTP, but it is also more resistant to interference. STP is often used in environments where there is a lot of electrical noise, such as factories and offices.</a:t>
            </a:r>
          </a:p>
          <a:p>
            <a:pPr lvl="1">
              <a:buFont typeface="Wingdings" panose="05000000000000000000" pitchFamily="2" charset="2"/>
              <a:buChar char="q"/>
            </a:pPr>
            <a:endParaRPr lang="en-US" sz="1800" dirty="0" smtClean="0">
              <a:solidFill>
                <a:schemeClr val="bg1"/>
              </a:solidFill>
            </a:endParaRPr>
          </a:p>
          <a:p>
            <a:pPr lvl="1">
              <a:buFont typeface="Wingdings" panose="05000000000000000000" pitchFamily="2" charset="2"/>
              <a:buChar char="q"/>
            </a:pPr>
            <a:endParaRPr lang="en-US" sz="1800" dirty="0" smtClean="0">
              <a:solidFill>
                <a:schemeClr val="bg1"/>
              </a:solidFill>
            </a:endParaRPr>
          </a:p>
          <a:p>
            <a:pPr marL="457200" lvl="1" indent="0">
              <a:buNone/>
            </a:pPr>
            <a:endParaRPr lang="en-US" sz="1800" dirty="0">
              <a:solidFill>
                <a:schemeClr val="bg1"/>
              </a:solidFill>
            </a:endParaRPr>
          </a:p>
        </p:txBody>
      </p:sp>
      <p:pic>
        <p:nvPicPr>
          <p:cNvPr id="4" name="Picture 3"/>
          <p:cNvPicPr>
            <a:picLocks noChangeAspect="1"/>
          </p:cNvPicPr>
          <p:nvPr/>
        </p:nvPicPr>
        <p:blipFill>
          <a:blip r:embed="rId2"/>
          <a:stretch>
            <a:fillRect/>
          </a:stretch>
        </p:blipFill>
        <p:spPr>
          <a:xfrm>
            <a:off x="889311" y="4522015"/>
            <a:ext cx="4044639" cy="1902351"/>
          </a:xfrm>
          <a:prstGeom prst="rect">
            <a:avLst/>
          </a:prstGeom>
        </p:spPr>
      </p:pic>
      <p:pic>
        <p:nvPicPr>
          <p:cNvPr id="5" name="Picture 4"/>
          <p:cNvPicPr>
            <a:picLocks noChangeAspect="1"/>
          </p:cNvPicPr>
          <p:nvPr/>
        </p:nvPicPr>
        <p:blipFill>
          <a:blip r:embed="rId3"/>
          <a:stretch>
            <a:fillRect/>
          </a:stretch>
        </p:blipFill>
        <p:spPr>
          <a:xfrm>
            <a:off x="5772150" y="4522015"/>
            <a:ext cx="4014787" cy="1907674"/>
          </a:xfrm>
          <a:prstGeom prst="rect">
            <a:avLst/>
          </a:prstGeom>
        </p:spPr>
      </p:pic>
    </p:spTree>
    <p:extLst>
      <p:ext uri="{BB962C8B-B14F-4D97-AF65-F5344CB8AC3E}">
        <p14:creationId xmlns:p14="http://schemas.microsoft.com/office/powerpoint/2010/main" val="26627384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4496" y="0"/>
            <a:ext cx="8410105" cy="625312"/>
          </a:xfrm>
        </p:spPr>
        <p:txBody>
          <a:bodyPr>
            <a:normAutofit fontScale="90000"/>
          </a:bodyPr>
          <a:lstStyle/>
          <a:p>
            <a:pPr algn="ctr"/>
            <a:r>
              <a:rPr lang="en-US" dirty="0" smtClean="0">
                <a:latin typeface="Algerian" panose="04020705040A02060702" pitchFamily="82" charset="0"/>
              </a:rPr>
              <a:t>Types of </a:t>
            </a:r>
            <a:r>
              <a:rPr lang="en-US" dirty="0" smtClean="0">
                <a:solidFill>
                  <a:srgbClr val="FF0000"/>
                </a:solidFill>
                <a:latin typeface="Algerian" panose="04020705040A02060702" pitchFamily="82" charset="0"/>
              </a:rPr>
              <a:t>Ethernet in link layer</a:t>
            </a:r>
            <a:endParaRPr lang="en-US" dirty="0">
              <a:solidFill>
                <a:srgbClr val="FF0000"/>
              </a:solidFill>
              <a:latin typeface="Algerian" panose="04020705040A02060702" pitchFamily="82" charset="0"/>
            </a:endParaRPr>
          </a:p>
        </p:txBody>
      </p:sp>
      <p:sp>
        <p:nvSpPr>
          <p:cNvPr id="3" name="Content Placeholder 2"/>
          <p:cNvSpPr>
            <a:spLocks noGrp="1"/>
          </p:cNvSpPr>
          <p:nvPr>
            <p:ph idx="1"/>
          </p:nvPr>
        </p:nvSpPr>
        <p:spPr>
          <a:xfrm>
            <a:off x="245097" y="801279"/>
            <a:ext cx="11003928" cy="5723346"/>
          </a:xfrm>
        </p:spPr>
        <p:txBody>
          <a:bodyPr/>
          <a:lstStyle/>
          <a:p>
            <a:r>
              <a:rPr lang="en-US" sz="2400" b="1" dirty="0">
                <a:solidFill>
                  <a:schemeClr val="bg1"/>
                </a:solidFill>
              </a:rPr>
              <a:t>Coaxial Ethernet: </a:t>
            </a:r>
            <a:r>
              <a:rPr lang="en-US" sz="2400" dirty="0">
                <a:solidFill>
                  <a:schemeClr val="bg1"/>
                </a:solidFill>
              </a:rPr>
              <a:t>Coaxial Ethernet uses a single copper wire that is surrounded by an insulating layer and a braided metal shield. Coaxial Ethernet is less common than twisted pair Ethernet, but it can support higher data rates. Coaxial Ethernet is often used in cable TV networks</a:t>
            </a:r>
            <a:r>
              <a:rPr lang="en-US" sz="2400" dirty="0" smtClean="0">
                <a:solidFill>
                  <a:schemeClr val="bg1"/>
                </a:solidFill>
              </a:rPr>
              <a:t>.</a:t>
            </a:r>
            <a:endParaRPr lang="en-US" sz="2400" dirty="0">
              <a:solidFill>
                <a:schemeClr val="bg1"/>
              </a:solidFill>
            </a:endParaRPr>
          </a:p>
          <a:p>
            <a:r>
              <a:rPr lang="en-US" sz="2400" b="1" dirty="0">
                <a:solidFill>
                  <a:schemeClr val="bg1"/>
                </a:solidFill>
              </a:rPr>
              <a:t>Fiber optic Ethernet: </a:t>
            </a:r>
            <a:r>
              <a:rPr lang="en-US" sz="2400" dirty="0">
                <a:solidFill>
                  <a:schemeClr val="bg1"/>
                </a:solidFill>
              </a:rPr>
              <a:t>Fiber optic Ethernet uses optical fibers to transmit data. Fiber optic Ethernet is the fastest type of Ethernet, but it is also the most expensive. Fiber optic Ethernet is often used in backbone networks and in data centers</a:t>
            </a:r>
            <a:r>
              <a:rPr lang="en-US" sz="2400" dirty="0" smtClean="0">
                <a:solidFill>
                  <a:schemeClr val="bg1"/>
                </a:solidFill>
              </a:rPr>
              <a:t>.</a:t>
            </a:r>
          </a:p>
          <a:p>
            <a:endParaRPr lang="en-PH" dirty="0">
              <a:solidFill>
                <a:schemeClr val="bg1"/>
              </a:solidFill>
            </a:endParaRPr>
          </a:p>
        </p:txBody>
      </p:sp>
      <p:pic>
        <p:nvPicPr>
          <p:cNvPr id="4" name="Picture 3"/>
          <p:cNvPicPr>
            <a:picLocks noChangeAspect="1"/>
          </p:cNvPicPr>
          <p:nvPr/>
        </p:nvPicPr>
        <p:blipFill>
          <a:blip r:embed="rId2"/>
          <a:stretch>
            <a:fillRect/>
          </a:stretch>
        </p:blipFill>
        <p:spPr>
          <a:xfrm>
            <a:off x="1503031" y="4060092"/>
            <a:ext cx="2343869" cy="2192326"/>
          </a:xfrm>
          <a:prstGeom prst="rect">
            <a:avLst/>
          </a:prstGeom>
        </p:spPr>
      </p:pic>
      <p:pic>
        <p:nvPicPr>
          <p:cNvPr id="5" name="Picture 4"/>
          <p:cNvPicPr>
            <a:picLocks noChangeAspect="1"/>
          </p:cNvPicPr>
          <p:nvPr/>
        </p:nvPicPr>
        <p:blipFill>
          <a:blip r:embed="rId3"/>
          <a:stretch>
            <a:fillRect/>
          </a:stretch>
        </p:blipFill>
        <p:spPr>
          <a:xfrm>
            <a:off x="4287826" y="4000500"/>
            <a:ext cx="4676775" cy="2311510"/>
          </a:xfrm>
          <a:prstGeom prst="rect">
            <a:avLst/>
          </a:prstGeom>
        </p:spPr>
      </p:pic>
    </p:spTree>
    <p:extLst>
      <p:ext uri="{BB962C8B-B14F-4D97-AF65-F5344CB8AC3E}">
        <p14:creationId xmlns:p14="http://schemas.microsoft.com/office/powerpoint/2010/main" val="17379335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2725" y="266700"/>
            <a:ext cx="4935526" cy="514350"/>
          </a:xfrm>
        </p:spPr>
        <p:txBody>
          <a:bodyPr>
            <a:normAutofit fontScale="90000"/>
          </a:bodyPr>
          <a:lstStyle/>
          <a:p>
            <a:pPr algn="ctr"/>
            <a:r>
              <a:rPr lang="en-US" sz="2800" dirty="0" smtClean="0">
                <a:latin typeface="Algerian" panose="04020705040A02060702" pitchFamily="82" charset="0"/>
              </a:rPr>
              <a:t>Types of </a:t>
            </a:r>
            <a:r>
              <a:rPr lang="en-US" sz="2800" dirty="0" err="1" smtClean="0">
                <a:solidFill>
                  <a:srgbClr val="FF0000"/>
                </a:solidFill>
                <a:latin typeface="Algerian" panose="04020705040A02060702" pitchFamily="82" charset="0"/>
              </a:rPr>
              <a:t>wi-fi</a:t>
            </a:r>
            <a:r>
              <a:rPr lang="en-US" sz="2800" dirty="0" smtClean="0">
                <a:solidFill>
                  <a:srgbClr val="FF0000"/>
                </a:solidFill>
                <a:latin typeface="Algerian" panose="04020705040A02060702" pitchFamily="82" charset="0"/>
              </a:rPr>
              <a:t> in link layer</a:t>
            </a:r>
            <a:endParaRPr lang="en-US" sz="2800" dirty="0">
              <a:solidFill>
                <a:srgbClr val="FF0000"/>
              </a:solidFill>
              <a:latin typeface="Algerian" panose="04020705040A02060702" pitchFamily="82" charset="0"/>
            </a:endParaRPr>
          </a:p>
        </p:txBody>
      </p:sp>
      <p:sp>
        <p:nvSpPr>
          <p:cNvPr id="3" name="Content Placeholder 2"/>
          <p:cNvSpPr>
            <a:spLocks noGrp="1"/>
          </p:cNvSpPr>
          <p:nvPr>
            <p:ph idx="1"/>
          </p:nvPr>
        </p:nvSpPr>
        <p:spPr>
          <a:xfrm>
            <a:off x="123825" y="3743324"/>
            <a:ext cx="11934826" cy="2505075"/>
          </a:xfrm>
        </p:spPr>
        <p:txBody>
          <a:bodyPr>
            <a:noAutofit/>
          </a:bodyPr>
          <a:lstStyle/>
          <a:p>
            <a:r>
              <a:rPr lang="en-US" sz="2000" b="1" dirty="0" smtClean="0">
                <a:solidFill>
                  <a:schemeClr val="bg1"/>
                </a:solidFill>
              </a:rPr>
              <a:t>IEEE 802.11a: </a:t>
            </a:r>
            <a:r>
              <a:rPr lang="en-US" sz="2000" dirty="0" smtClean="0">
                <a:solidFill>
                  <a:schemeClr val="bg1"/>
                </a:solidFill>
              </a:rPr>
              <a:t>Operates in the 5 GHz band and can support data rates up to 54 Mbps. It is less susceptible to interference than other Wi-Fi standards, but it has a shorter range.</a:t>
            </a:r>
          </a:p>
          <a:p>
            <a:r>
              <a:rPr lang="en-US" sz="2000" b="1" dirty="0" smtClean="0">
                <a:solidFill>
                  <a:schemeClr val="bg1"/>
                </a:solidFill>
              </a:rPr>
              <a:t>IEEE 802.11b: </a:t>
            </a:r>
            <a:r>
              <a:rPr lang="en-US" sz="2000" dirty="0" smtClean="0">
                <a:solidFill>
                  <a:schemeClr val="bg1"/>
                </a:solidFill>
              </a:rPr>
              <a:t>Operates in the 2.4 GHz band and can support data rates up to 11 Mbps. It is the most common Wi-Fi standard, but it is more susceptible to interference than other Wi-Fi standards.</a:t>
            </a:r>
          </a:p>
          <a:p>
            <a:r>
              <a:rPr lang="en-US" sz="2000" b="1" dirty="0" smtClean="0">
                <a:solidFill>
                  <a:schemeClr val="bg1"/>
                </a:solidFill>
              </a:rPr>
              <a:t>IEEE 802.11g: </a:t>
            </a:r>
            <a:r>
              <a:rPr lang="en-US" sz="2000" dirty="0" smtClean="0">
                <a:solidFill>
                  <a:schemeClr val="bg1"/>
                </a:solidFill>
              </a:rPr>
              <a:t>Operates in the 2.4 GHz band and can support data rates up to 54 Mbps. It is a backward-compatible version of IEEE 802.11b, which means that it can be used with older Wi-Fi devices.</a:t>
            </a:r>
          </a:p>
        </p:txBody>
      </p:sp>
      <p:pic>
        <p:nvPicPr>
          <p:cNvPr id="6" name="Picture 5"/>
          <p:cNvPicPr>
            <a:picLocks noChangeAspect="1"/>
          </p:cNvPicPr>
          <p:nvPr/>
        </p:nvPicPr>
        <p:blipFill>
          <a:blip r:embed="rId2"/>
          <a:stretch>
            <a:fillRect/>
          </a:stretch>
        </p:blipFill>
        <p:spPr>
          <a:xfrm>
            <a:off x="1221320" y="781050"/>
            <a:ext cx="8777817" cy="2724150"/>
          </a:xfrm>
          <a:prstGeom prst="rect">
            <a:avLst/>
          </a:prstGeom>
        </p:spPr>
      </p:pic>
    </p:spTree>
    <p:extLst>
      <p:ext uri="{BB962C8B-B14F-4D97-AF65-F5344CB8AC3E}">
        <p14:creationId xmlns:p14="http://schemas.microsoft.com/office/powerpoint/2010/main" val="16744327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1924" y="152400"/>
            <a:ext cx="4935526" cy="514350"/>
          </a:xfrm>
        </p:spPr>
        <p:txBody>
          <a:bodyPr>
            <a:normAutofit fontScale="90000"/>
          </a:bodyPr>
          <a:lstStyle/>
          <a:p>
            <a:pPr algn="ctr"/>
            <a:r>
              <a:rPr lang="en-US" sz="2800" dirty="0" smtClean="0">
                <a:latin typeface="Algerian" panose="04020705040A02060702" pitchFamily="82" charset="0"/>
              </a:rPr>
              <a:t>Types of </a:t>
            </a:r>
            <a:r>
              <a:rPr lang="en-US" sz="2800" dirty="0" err="1" smtClean="0">
                <a:solidFill>
                  <a:srgbClr val="FF0000"/>
                </a:solidFill>
                <a:latin typeface="Algerian" panose="04020705040A02060702" pitchFamily="82" charset="0"/>
              </a:rPr>
              <a:t>wi-fi</a:t>
            </a:r>
            <a:r>
              <a:rPr lang="en-US" sz="2800" dirty="0" smtClean="0">
                <a:solidFill>
                  <a:srgbClr val="FF0000"/>
                </a:solidFill>
                <a:latin typeface="Algerian" panose="04020705040A02060702" pitchFamily="82" charset="0"/>
              </a:rPr>
              <a:t> in link layer</a:t>
            </a:r>
            <a:endParaRPr lang="en-US" sz="2800" dirty="0">
              <a:solidFill>
                <a:srgbClr val="FF0000"/>
              </a:solidFill>
              <a:latin typeface="Algerian" panose="04020705040A02060702" pitchFamily="82" charset="0"/>
            </a:endParaRPr>
          </a:p>
        </p:txBody>
      </p:sp>
      <p:sp>
        <p:nvSpPr>
          <p:cNvPr id="3" name="Content Placeholder 2"/>
          <p:cNvSpPr>
            <a:spLocks noGrp="1"/>
          </p:cNvSpPr>
          <p:nvPr>
            <p:ph idx="1"/>
          </p:nvPr>
        </p:nvSpPr>
        <p:spPr>
          <a:xfrm>
            <a:off x="124178" y="3809999"/>
            <a:ext cx="11724922" cy="2543175"/>
          </a:xfrm>
        </p:spPr>
        <p:txBody>
          <a:bodyPr>
            <a:noAutofit/>
          </a:bodyPr>
          <a:lstStyle/>
          <a:p>
            <a:r>
              <a:rPr lang="en-US" sz="2000" b="1" dirty="0" smtClean="0">
                <a:solidFill>
                  <a:schemeClr val="bg1"/>
                </a:solidFill>
              </a:rPr>
              <a:t>IEEE 802.11n: </a:t>
            </a:r>
            <a:r>
              <a:rPr lang="en-US" sz="2000" dirty="0" smtClean="0">
                <a:solidFill>
                  <a:schemeClr val="bg1"/>
                </a:solidFill>
              </a:rPr>
              <a:t>Operates in the 2.4 GHz or 5 GHz band and can support data rates up to 600 Mbps. It is a significant improvement over previous Wi-Fi standards in terms of speed and range.</a:t>
            </a:r>
          </a:p>
          <a:p>
            <a:r>
              <a:rPr lang="en-US" sz="2000" b="1" dirty="0" smtClean="0">
                <a:solidFill>
                  <a:schemeClr val="bg1"/>
                </a:solidFill>
              </a:rPr>
              <a:t>IEEE 802.11ac: </a:t>
            </a:r>
            <a:r>
              <a:rPr lang="en-US" sz="2000" dirty="0" smtClean="0">
                <a:solidFill>
                  <a:schemeClr val="bg1"/>
                </a:solidFill>
              </a:rPr>
              <a:t>Operates in the 5 GHz band and can support data rates up to 3.46 </a:t>
            </a:r>
            <a:r>
              <a:rPr lang="en-US" sz="2000" dirty="0" err="1" smtClean="0">
                <a:solidFill>
                  <a:schemeClr val="bg1"/>
                </a:solidFill>
              </a:rPr>
              <a:t>Gbps</a:t>
            </a:r>
            <a:r>
              <a:rPr lang="en-US" sz="2000" dirty="0" smtClean="0">
                <a:solidFill>
                  <a:schemeClr val="bg1"/>
                </a:solidFill>
              </a:rPr>
              <a:t>. It is the fastest Wi-Fi standard currently available.</a:t>
            </a:r>
          </a:p>
          <a:p>
            <a:r>
              <a:rPr lang="en-US" sz="2000" b="1" dirty="0" smtClean="0">
                <a:solidFill>
                  <a:schemeClr val="bg1"/>
                </a:solidFill>
              </a:rPr>
              <a:t>IEEE 802.11ax (Wi-Fi 6): </a:t>
            </a:r>
            <a:r>
              <a:rPr lang="en-US" sz="2000" dirty="0" smtClean="0">
                <a:solidFill>
                  <a:schemeClr val="bg1"/>
                </a:solidFill>
              </a:rPr>
              <a:t>Operates in the 2.4 GHz or 5 GHz band and can support data rates up to 9.6 </a:t>
            </a:r>
            <a:r>
              <a:rPr lang="en-US" sz="2000" dirty="0" err="1" smtClean="0">
                <a:solidFill>
                  <a:schemeClr val="bg1"/>
                </a:solidFill>
              </a:rPr>
              <a:t>Gbps</a:t>
            </a:r>
            <a:r>
              <a:rPr lang="en-US" sz="2000" dirty="0" smtClean="0">
                <a:solidFill>
                  <a:schemeClr val="bg1"/>
                </a:solidFill>
              </a:rPr>
              <a:t>. It is a significant improvement over IEEE 802.11ac in terms of speed, efficiency, and reliability.</a:t>
            </a:r>
            <a:endParaRPr lang="en-PH" sz="2000" dirty="0">
              <a:solidFill>
                <a:schemeClr val="bg1"/>
              </a:solidFill>
            </a:endParaRPr>
          </a:p>
        </p:txBody>
      </p:sp>
      <p:pic>
        <p:nvPicPr>
          <p:cNvPr id="5" name="Picture 4"/>
          <p:cNvPicPr>
            <a:picLocks noChangeAspect="1"/>
          </p:cNvPicPr>
          <p:nvPr/>
        </p:nvPicPr>
        <p:blipFill>
          <a:blip r:embed="rId2"/>
          <a:stretch>
            <a:fillRect/>
          </a:stretch>
        </p:blipFill>
        <p:spPr>
          <a:xfrm>
            <a:off x="1087377" y="666750"/>
            <a:ext cx="8990073" cy="3009900"/>
          </a:xfrm>
          <a:prstGeom prst="rect">
            <a:avLst/>
          </a:prstGeom>
        </p:spPr>
      </p:pic>
    </p:spTree>
    <p:extLst>
      <p:ext uri="{BB962C8B-B14F-4D97-AF65-F5344CB8AC3E}">
        <p14:creationId xmlns:p14="http://schemas.microsoft.com/office/powerpoint/2010/main" val="4245758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8447" y="231939"/>
            <a:ext cx="4926977" cy="482437"/>
          </a:xfrm>
        </p:spPr>
        <p:txBody>
          <a:bodyPr>
            <a:normAutofit/>
          </a:bodyPr>
          <a:lstStyle/>
          <a:p>
            <a:pPr algn="ctr"/>
            <a:r>
              <a:rPr lang="en-US" sz="2400" dirty="0" smtClean="0">
                <a:solidFill>
                  <a:srgbClr val="FF0000"/>
                </a:solidFill>
                <a:latin typeface="Algerian" panose="04020705040A02060702" pitchFamily="82" charset="0"/>
              </a:rPr>
              <a:t>Link layer</a:t>
            </a:r>
            <a:endParaRPr lang="en-US" sz="2400" dirty="0">
              <a:solidFill>
                <a:srgbClr val="FF0000"/>
              </a:solidFill>
              <a:latin typeface="Algerian" panose="04020705040A02060702" pitchFamily="82" charset="0"/>
            </a:endParaRPr>
          </a:p>
        </p:txBody>
      </p:sp>
      <p:sp>
        <p:nvSpPr>
          <p:cNvPr id="3" name="Content Placeholder 2"/>
          <p:cNvSpPr>
            <a:spLocks noGrp="1"/>
          </p:cNvSpPr>
          <p:nvPr>
            <p:ph idx="1"/>
          </p:nvPr>
        </p:nvSpPr>
        <p:spPr>
          <a:xfrm>
            <a:off x="245099" y="714375"/>
            <a:ext cx="4384051" cy="5638799"/>
          </a:xfrm>
        </p:spPr>
        <p:txBody>
          <a:bodyPr>
            <a:normAutofit lnSpcReduction="10000"/>
          </a:bodyPr>
          <a:lstStyle/>
          <a:p>
            <a:pPr marL="0" indent="0">
              <a:buNone/>
            </a:pPr>
            <a:r>
              <a:rPr lang="en-US" sz="2400" dirty="0" smtClean="0">
                <a:solidFill>
                  <a:schemeClr val="bg1"/>
                </a:solidFill>
              </a:rPr>
              <a:t>The </a:t>
            </a:r>
            <a:r>
              <a:rPr lang="en-US" sz="2400" b="1" dirty="0">
                <a:solidFill>
                  <a:schemeClr val="bg1"/>
                </a:solidFill>
              </a:rPr>
              <a:t>Link layer also performs other functions</a:t>
            </a:r>
            <a:r>
              <a:rPr lang="en-US" sz="2400" dirty="0">
                <a:solidFill>
                  <a:schemeClr val="bg1"/>
                </a:solidFill>
              </a:rPr>
              <a:t>, such as</a:t>
            </a:r>
            <a:r>
              <a:rPr lang="en-US" sz="2400" dirty="0" smtClean="0">
                <a:solidFill>
                  <a:schemeClr val="bg1"/>
                </a:solidFill>
              </a:rPr>
              <a:t>:</a:t>
            </a:r>
          </a:p>
          <a:p>
            <a:pPr>
              <a:buFont typeface="Wingdings" panose="05000000000000000000" pitchFamily="2" charset="2"/>
              <a:buChar char="q"/>
            </a:pPr>
            <a:r>
              <a:rPr lang="en-US" b="1" dirty="0">
                <a:solidFill>
                  <a:schemeClr val="bg1"/>
                </a:solidFill>
              </a:rPr>
              <a:t>Framing:</a:t>
            </a:r>
            <a:r>
              <a:rPr lang="en-US" dirty="0">
                <a:solidFill>
                  <a:schemeClr val="bg1"/>
                </a:solidFill>
              </a:rPr>
              <a:t> The Link layer breaks data into units called frames. Frames are made up of a header, which contains information about the frame, and a payload, which contains the actual data.</a:t>
            </a:r>
          </a:p>
          <a:p>
            <a:pPr>
              <a:buFont typeface="Wingdings" panose="05000000000000000000" pitchFamily="2" charset="2"/>
              <a:buChar char="q"/>
            </a:pPr>
            <a:r>
              <a:rPr lang="en-US" b="1" dirty="0">
                <a:solidFill>
                  <a:schemeClr val="bg1"/>
                </a:solidFill>
              </a:rPr>
              <a:t>Media access control (MAC):</a:t>
            </a:r>
            <a:r>
              <a:rPr lang="en-US" dirty="0">
                <a:solidFill>
                  <a:schemeClr val="bg1"/>
                </a:solidFill>
              </a:rPr>
              <a:t> The Link layer controls access to the physical network medium. This is important because multiple devices may be trying to use the same medium at the same time.</a:t>
            </a:r>
          </a:p>
          <a:p>
            <a:pPr>
              <a:buFont typeface="Wingdings" panose="05000000000000000000" pitchFamily="2" charset="2"/>
              <a:buChar char="q"/>
            </a:pPr>
            <a:r>
              <a:rPr lang="en-US" b="1" dirty="0">
                <a:solidFill>
                  <a:schemeClr val="bg1"/>
                </a:solidFill>
              </a:rPr>
              <a:t>Error detection and correction:</a:t>
            </a:r>
            <a:r>
              <a:rPr lang="en-US" dirty="0">
                <a:solidFill>
                  <a:schemeClr val="bg1"/>
                </a:solidFill>
              </a:rPr>
              <a:t> The Link layer detects and corrects errors that occur during transmission. This is important because errors can corrupt data and make it unusable.</a:t>
            </a:r>
          </a:p>
          <a:p>
            <a:endParaRPr lang="en-PH" dirty="0">
              <a:solidFill>
                <a:schemeClr val="bg1"/>
              </a:solidFill>
            </a:endParaRPr>
          </a:p>
        </p:txBody>
      </p:sp>
      <p:pic>
        <p:nvPicPr>
          <p:cNvPr id="5" name="Picture 4"/>
          <p:cNvPicPr>
            <a:picLocks noChangeAspect="1"/>
          </p:cNvPicPr>
          <p:nvPr/>
        </p:nvPicPr>
        <p:blipFill>
          <a:blip r:embed="rId2"/>
          <a:stretch>
            <a:fillRect/>
          </a:stretch>
        </p:blipFill>
        <p:spPr>
          <a:xfrm>
            <a:off x="4762498" y="287078"/>
            <a:ext cx="5238750" cy="2267893"/>
          </a:xfrm>
          <a:prstGeom prst="rect">
            <a:avLst/>
          </a:prstGeom>
        </p:spPr>
      </p:pic>
      <p:pic>
        <p:nvPicPr>
          <p:cNvPr id="6" name="Picture 5"/>
          <p:cNvPicPr>
            <a:picLocks noChangeAspect="1"/>
          </p:cNvPicPr>
          <p:nvPr/>
        </p:nvPicPr>
        <p:blipFill>
          <a:blip r:embed="rId3"/>
          <a:stretch>
            <a:fillRect/>
          </a:stretch>
        </p:blipFill>
        <p:spPr>
          <a:xfrm>
            <a:off x="4962526" y="2610110"/>
            <a:ext cx="2853822" cy="2094894"/>
          </a:xfrm>
          <a:prstGeom prst="rect">
            <a:avLst/>
          </a:prstGeom>
        </p:spPr>
      </p:pic>
      <p:pic>
        <p:nvPicPr>
          <p:cNvPr id="7" name="Picture 6"/>
          <p:cNvPicPr>
            <a:picLocks noChangeAspect="1"/>
          </p:cNvPicPr>
          <p:nvPr/>
        </p:nvPicPr>
        <p:blipFill>
          <a:blip r:embed="rId4"/>
          <a:stretch>
            <a:fillRect/>
          </a:stretch>
        </p:blipFill>
        <p:spPr>
          <a:xfrm>
            <a:off x="4629150" y="4768421"/>
            <a:ext cx="7434262" cy="1729930"/>
          </a:xfrm>
          <a:prstGeom prst="rect">
            <a:avLst/>
          </a:prstGeom>
        </p:spPr>
      </p:pic>
    </p:spTree>
    <p:extLst>
      <p:ext uri="{BB962C8B-B14F-4D97-AF65-F5344CB8AC3E}">
        <p14:creationId xmlns:p14="http://schemas.microsoft.com/office/powerpoint/2010/main" val="35716155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6446" y="152400"/>
            <a:ext cx="9563985" cy="625312"/>
          </a:xfrm>
        </p:spPr>
        <p:txBody>
          <a:bodyPr>
            <a:noAutofit/>
          </a:bodyPr>
          <a:lstStyle/>
          <a:p>
            <a:pPr algn="ctr"/>
            <a:r>
              <a:rPr lang="en-US" sz="3200" dirty="0">
                <a:solidFill>
                  <a:srgbClr val="FF0000"/>
                </a:solidFill>
                <a:latin typeface="Algerian" panose="04020705040A02060702" pitchFamily="82" charset="0"/>
              </a:rPr>
              <a:t>Importance of knowing the TCP/IP model</a:t>
            </a:r>
            <a:endParaRPr lang="en-PH" sz="3200" dirty="0">
              <a:solidFill>
                <a:srgbClr val="FF0000"/>
              </a:solidFill>
              <a:latin typeface="Algerian" panose="04020705040A02060702" pitchFamily="82" charset="0"/>
            </a:endParaRPr>
          </a:p>
        </p:txBody>
      </p:sp>
      <p:sp>
        <p:nvSpPr>
          <p:cNvPr id="3" name="Content Placeholder 2"/>
          <p:cNvSpPr>
            <a:spLocks noGrp="1"/>
          </p:cNvSpPr>
          <p:nvPr>
            <p:ph idx="1"/>
          </p:nvPr>
        </p:nvSpPr>
        <p:spPr>
          <a:xfrm>
            <a:off x="201602" y="777712"/>
            <a:ext cx="11640442" cy="5871444"/>
          </a:xfrm>
        </p:spPr>
        <p:txBody>
          <a:bodyPr>
            <a:normAutofit fontScale="92500" lnSpcReduction="10000"/>
          </a:bodyPr>
          <a:lstStyle/>
          <a:p>
            <a:pPr marL="0" indent="0">
              <a:buNone/>
            </a:pPr>
            <a:r>
              <a:rPr lang="en-US" sz="2800" b="1" dirty="0">
                <a:solidFill>
                  <a:schemeClr val="bg1"/>
                </a:solidFill>
              </a:rPr>
              <a:t>Advantages of knowing all the information of TCP/IP model</a:t>
            </a:r>
            <a:r>
              <a:rPr lang="en-US" sz="2800" b="1" dirty="0" smtClean="0">
                <a:solidFill>
                  <a:schemeClr val="bg1"/>
                </a:solidFill>
              </a:rPr>
              <a:t>:</a:t>
            </a:r>
          </a:p>
          <a:p>
            <a:r>
              <a:rPr lang="en-US" sz="2400" b="1" dirty="0">
                <a:solidFill>
                  <a:schemeClr val="bg1"/>
                </a:solidFill>
              </a:rPr>
              <a:t>Troubleshooting network problems: </a:t>
            </a:r>
            <a:r>
              <a:rPr lang="en-US" sz="2400" dirty="0">
                <a:solidFill>
                  <a:schemeClr val="bg1"/>
                </a:solidFill>
              </a:rPr>
              <a:t>If you understand how the TCP/IP model works, you will be better equipped to troubleshoot network problems. For example, if you are having trouble connecting to a website, you can use your understanding of the TCP/IP model to identify where the problem is occurring.</a:t>
            </a:r>
          </a:p>
          <a:p>
            <a:r>
              <a:rPr lang="en-US" sz="2400" b="1" dirty="0">
                <a:solidFill>
                  <a:schemeClr val="bg1"/>
                </a:solidFill>
              </a:rPr>
              <a:t>Improving network performance: </a:t>
            </a:r>
            <a:r>
              <a:rPr lang="en-US" sz="2400" dirty="0">
                <a:solidFill>
                  <a:schemeClr val="bg1"/>
                </a:solidFill>
              </a:rPr>
              <a:t>If you know how the TCP/IP model works, you can make changes to your network to improve its performance. For example, you can configure your router to use a different routing protocol or to prioritize certain types of traffic.</a:t>
            </a:r>
          </a:p>
          <a:p>
            <a:r>
              <a:rPr lang="en-US" sz="2400" b="1" dirty="0">
                <a:solidFill>
                  <a:schemeClr val="bg1"/>
                </a:solidFill>
              </a:rPr>
              <a:t>Designing and implementing networks: </a:t>
            </a:r>
            <a:r>
              <a:rPr lang="en-US" sz="2400" dirty="0">
                <a:solidFill>
                  <a:schemeClr val="bg1"/>
                </a:solidFill>
              </a:rPr>
              <a:t>If you are designing or implementing a network, it is important to understand how the TCP/IP model works. This will help you to choose the right hardware and software for your network and to configure it correctly.</a:t>
            </a:r>
          </a:p>
          <a:p>
            <a:r>
              <a:rPr lang="en-US" sz="2400" b="1" dirty="0">
                <a:solidFill>
                  <a:schemeClr val="bg1"/>
                </a:solidFill>
              </a:rPr>
              <a:t>Improving security: </a:t>
            </a:r>
            <a:r>
              <a:rPr lang="en-US" sz="2400" dirty="0">
                <a:solidFill>
                  <a:schemeClr val="bg1"/>
                </a:solidFill>
              </a:rPr>
              <a:t>If you know how the TCP/IP model works, you can take steps to improve the security of your network. For example, you can implement firewalls and other security measures to protect your network from attack.</a:t>
            </a:r>
            <a:endParaRPr lang="en-PH" sz="2400" dirty="0">
              <a:solidFill>
                <a:schemeClr val="bg1"/>
              </a:solidFill>
            </a:endParaRPr>
          </a:p>
          <a:p>
            <a:endParaRPr lang="en-PH" sz="1050" dirty="0">
              <a:solidFill>
                <a:schemeClr val="tx1"/>
              </a:solidFill>
            </a:endParaRPr>
          </a:p>
        </p:txBody>
      </p:sp>
    </p:spTree>
    <p:extLst>
      <p:ext uri="{BB962C8B-B14F-4D97-AF65-F5344CB8AC3E}">
        <p14:creationId xmlns:p14="http://schemas.microsoft.com/office/powerpoint/2010/main" val="35276929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05050" y="1095376"/>
            <a:ext cx="6505575" cy="981074"/>
          </a:xfrm>
        </p:spPr>
        <p:txBody>
          <a:bodyPr>
            <a:noAutofit/>
          </a:bodyPr>
          <a:lstStyle/>
          <a:p>
            <a:pPr algn="ctr"/>
            <a:r>
              <a:rPr lang="en-US" sz="13800" dirty="0" smtClean="0">
                <a:solidFill>
                  <a:schemeClr val="bg1"/>
                </a:solidFill>
                <a:latin typeface="Algerian" panose="04020705040A02060702" pitchFamily="82" charset="0"/>
              </a:rPr>
              <a:t>Thank you!!!</a:t>
            </a:r>
            <a:endParaRPr lang="en-PH" sz="138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37648892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757" y="962024"/>
            <a:ext cx="4888190" cy="5650387"/>
          </a:xfrm>
        </p:spPr>
        <p:txBody>
          <a:bodyPr>
            <a:noAutofit/>
          </a:bodyPr>
          <a:lstStyle/>
          <a:p>
            <a:r>
              <a:rPr lang="en-US" sz="2800" b="1" dirty="0">
                <a:solidFill>
                  <a:schemeClr val="bg1"/>
                </a:solidFill>
              </a:rPr>
              <a:t>IP</a:t>
            </a:r>
            <a:r>
              <a:rPr lang="en-US" sz="2800" dirty="0">
                <a:solidFill>
                  <a:schemeClr val="bg1"/>
                </a:solidFill>
              </a:rPr>
              <a:t> obtains the address where data is sent (</a:t>
            </a:r>
            <a:r>
              <a:rPr lang="en-US" sz="2800" b="1" dirty="0">
                <a:solidFill>
                  <a:schemeClr val="bg1"/>
                </a:solidFill>
              </a:rPr>
              <a:t>your computer has an IP address</a:t>
            </a:r>
            <a:r>
              <a:rPr lang="en-US" sz="2800" dirty="0">
                <a:solidFill>
                  <a:schemeClr val="bg1"/>
                </a:solidFill>
              </a:rPr>
              <a:t>). </a:t>
            </a:r>
            <a:r>
              <a:rPr lang="en-US" sz="2800" b="1" dirty="0">
                <a:solidFill>
                  <a:schemeClr val="bg1"/>
                </a:solidFill>
              </a:rPr>
              <a:t>TCP</a:t>
            </a:r>
            <a:r>
              <a:rPr lang="en-US" sz="2800" dirty="0">
                <a:solidFill>
                  <a:schemeClr val="bg1"/>
                </a:solidFill>
              </a:rPr>
              <a:t> ensures accurate data delivery once that IP address has been found. Together, the two form the TCP/IP protocol suite. In other words, </a:t>
            </a:r>
            <a:r>
              <a:rPr lang="en-US" sz="2800" b="1" dirty="0">
                <a:solidFill>
                  <a:schemeClr val="bg1"/>
                </a:solidFill>
              </a:rPr>
              <a:t>IP sorts the mail</a:t>
            </a:r>
            <a:r>
              <a:rPr lang="en-US" sz="2800" dirty="0">
                <a:solidFill>
                  <a:schemeClr val="bg1"/>
                </a:solidFill>
              </a:rPr>
              <a:t>, and </a:t>
            </a:r>
            <a:r>
              <a:rPr lang="en-US" sz="2800" b="1" dirty="0">
                <a:solidFill>
                  <a:schemeClr val="bg1"/>
                </a:solidFill>
              </a:rPr>
              <a:t>TCP sends and receives the mail</a:t>
            </a:r>
            <a:r>
              <a:rPr lang="en-US" sz="2800" dirty="0">
                <a:solidFill>
                  <a:schemeClr val="bg1"/>
                </a:solidFill>
              </a:rPr>
              <a:t>.</a:t>
            </a:r>
            <a:endParaRPr lang="en-PH" sz="2800" dirty="0">
              <a:solidFill>
                <a:schemeClr val="bg1"/>
              </a:solidFill>
            </a:endParaRPr>
          </a:p>
        </p:txBody>
      </p:sp>
      <p:pic>
        <p:nvPicPr>
          <p:cNvPr id="6" name="Picture 5"/>
          <p:cNvPicPr>
            <a:picLocks noChangeAspect="1"/>
          </p:cNvPicPr>
          <p:nvPr/>
        </p:nvPicPr>
        <p:blipFill>
          <a:blip r:embed="rId2"/>
          <a:stretch>
            <a:fillRect/>
          </a:stretch>
        </p:blipFill>
        <p:spPr>
          <a:xfrm>
            <a:off x="5222947" y="1309736"/>
            <a:ext cx="6787873" cy="3988127"/>
          </a:xfrm>
          <a:prstGeom prst="rect">
            <a:avLst/>
          </a:prstGeom>
        </p:spPr>
      </p:pic>
      <p:sp>
        <p:nvSpPr>
          <p:cNvPr id="7" name="Rectangle 6"/>
          <p:cNvSpPr/>
          <p:nvPr/>
        </p:nvSpPr>
        <p:spPr>
          <a:xfrm>
            <a:off x="4267201" y="438151"/>
            <a:ext cx="4038600" cy="461665"/>
          </a:xfrm>
          <a:prstGeom prst="rect">
            <a:avLst/>
          </a:prstGeom>
        </p:spPr>
        <p:txBody>
          <a:bodyPr wrap="square">
            <a:spAutoFit/>
          </a:bodyPr>
          <a:lstStyle/>
          <a:p>
            <a:r>
              <a:rPr lang="en-US" sz="2400" b="1" dirty="0">
                <a:solidFill>
                  <a:srgbClr val="FF0000"/>
                </a:solidFill>
                <a:latin typeface="Algerian" panose="04020705040A02060702" pitchFamily="82" charset="0"/>
              </a:rPr>
              <a:t>TCP/IP connections </a:t>
            </a:r>
            <a:endParaRPr lang="en-PH" sz="2400" dirty="0"/>
          </a:p>
        </p:txBody>
      </p:sp>
    </p:spTree>
    <p:extLst>
      <p:ext uri="{BB962C8B-B14F-4D97-AF65-F5344CB8AC3E}">
        <p14:creationId xmlns:p14="http://schemas.microsoft.com/office/powerpoint/2010/main" val="24565825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483" y="610189"/>
            <a:ext cx="4895850" cy="6372225"/>
          </a:xfrm>
        </p:spPr>
        <p:txBody>
          <a:bodyPr>
            <a:noAutofit/>
          </a:bodyPr>
          <a:lstStyle/>
          <a:p>
            <a:r>
              <a:rPr lang="en-PH" sz="2300" b="1" dirty="0">
                <a:solidFill>
                  <a:schemeClr val="bg1"/>
                </a:solidFill>
              </a:rPr>
              <a:t>TCP/IP connections </a:t>
            </a:r>
            <a:r>
              <a:rPr lang="en-PH" sz="2300" dirty="0">
                <a:solidFill>
                  <a:schemeClr val="bg1"/>
                </a:solidFill>
              </a:rPr>
              <a:t>can be either reliable or unreliable. </a:t>
            </a:r>
            <a:endParaRPr lang="en-PH" sz="2300" dirty="0" smtClean="0">
              <a:solidFill>
                <a:schemeClr val="bg1"/>
              </a:solidFill>
            </a:endParaRPr>
          </a:p>
          <a:p>
            <a:r>
              <a:rPr lang="en-PH" sz="2300" b="1" dirty="0">
                <a:solidFill>
                  <a:schemeClr val="bg1"/>
                </a:solidFill>
              </a:rPr>
              <a:t>Reliable connections </a:t>
            </a:r>
            <a:r>
              <a:rPr lang="en-PH" sz="2300" dirty="0">
                <a:solidFill>
                  <a:schemeClr val="bg1"/>
                </a:solidFill>
              </a:rPr>
              <a:t>use TCP to ensure that data is delivered reliably and in the correct order. TCP does this by using sequence numbers and acknowledgments. </a:t>
            </a:r>
            <a:endParaRPr lang="en-PH" sz="2300" dirty="0" smtClean="0">
              <a:solidFill>
                <a:schemeClr val="bg1"/>
              </a:solidFill>
            </a:endParaRPr>
          </a:p>
          <a:p>
            <a:r>
              <a:rPr lang="en-PH" sz="2300" b="1" dirty="0">
                <a:solidFill>
                  <a:schemeClr val="bg1"/>
                </a:solidFill>
              </a:rPr>
              <a:t>Unreliable connections</a:t>
            </a:r>
            <a:r>
              <a:rPr lang="en-PH" sz="2300" dirty="0">
                <a:solidFill>
                  <a:schemeClr val="bg1"/>
                </a:solidFill>
              </a:rPr>
              <a:t> use UDP (</a:t>
            </a:r>
            <a:r>
              <a:rPr lang="en-PH" sz="2300" b="1" dirty="0">
                <a:solidFill>
                  <a:schemeClr val="bg1"/>
                </a:solidFill>
              </a:rPr>
              <a:t>User Datagram Protocol</a:t>
            </a:r>
            <a:r>
              <a:rPr lang="en-PH" sz="2300" dirty="0">
                <a:solidFill>
                  <a:schemeClr val="bg1"/>
                </a:solidFill>
              </a:rPr>
              <a:t>) to send data without any guarantees of delivery or order. UDP is often used for applications where speed is more important than reliability, such as streaming video and audio.</a:t>
            </a:r>
          </a:p>
          <a:p>
            <a:endParaRPr lang="en-PH" sz="2300" dirty="0">
              <a:solidFill>
                <a:schemeClr val="bg1"/>
              </a:solidFill>
            </a:endParaRPr>
          </a:p>
        </p:txBody>
      </p:sp>
      <p:pic>
        <p:nvPicPr>
          <p:cNvPr id="2" name="Picture 1"/>
          <p:cNvPicPr>
            <a:picLocks noChangeAspect="1"/>
          </p:cNvPicPr>
          <p:nvPr/>
        </p:nvPicPr>
        <p:blipFill>
          <a:blip r:embed="rId2"/>
          <a:stretch>
            <a:fillRect/>
          </a:stretch>
        </p:blipFill>
        <p:spPr>
          <a:xfrm>
            <a:off x="5486400" y="1113952"/>
            <a:ext cx="6502383" cy="5364697"/>
          </a:xfrm>
          <a:prstGeom prst="rect">
            <a:avLst/>
          </a:prstGeom>
        </p:spPr>
      </p:pic>
      <p:sp>
        <p:nvSpPr>
          <p:cNvPr id="5" name="Rectangle 4"/>
          <p:cNvSpPr/>
          <p:nvPr/>
        </p:nvSpPr>
        <p:spPr>
          <a:xfrm>
            <a:off x="4476751" y="311223"/>
            <a:ext cx="3381374" cy="461665"/>
          </a:xfrm>
          <a:prstGeom prst="rect">
            <a:avLst/>
          </a:prstGeom>
        </p:spPr>
        <p:txBody>
          <a:bodyPr wrap="square">
            <a:spAutoFit/>
          </a:bodyPr>
          <a:lstStyle/>
          <a:p>
            <a:r>
              <a:rPr lang="en-US" sz="2400" b="1" dirty="0">
                <a:solidFill>
                  <a:srgbClr val="FF0000"/>
                </a:solidFill>
                <a:latin typeface="Algerian" panose="04020705040A02060702" pitchFamily="82" charset="0"/>
              </a:rPr>
              <a:t>TCP/IP connections </a:t>
            </a:r>
            <a:endParaRPr lang="en-PH" sz="2400" dirty="0"/>
          </a:p>
        </p:txBody>
      </p:sp>
    </p:spTree>
    <p:extLst>
      <p:ext uri="{BB962C8B-B14F-4D97-AF65-F5344CB8AC3E}">
        <p14:creationId xmlns:p14="http://schemas.microsoft.com/office/powerpoint/2010/main" val="15268451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7934" y="175967"/>
            <a:ext cx="10197691" cy="845968"/>
          </a:xfrm>
        </p:spPr>
        <p:txBody>
          <a:bodyPr>
            <a:normAutofit/>
          </a:bodyPr>
          <a:lstStyle/>
          <a:p>
            <a:r>
              <a:rPr lang="en-US" sz="2400" b="1" dirty="0">
                <a:solidFill>
                  <a:srgbClr val="FF0000"/>
                </a:solidFill>
                <a:latin typeface="Algerian" panose="04020705040A02060702" pitchFamily="82" charset="0"/>
              </a:rPr>
              <a:t>TCP/IP connections </a:t>
            </a:r>
            <a:r>
              <a:rPr lang="en-US" sz="2400" b="1" dirty="0">
                <a:latin typeface="Algerian" panose="04020705040A02060702" pitchFamily="82" charset="0"/>
              </a:rPr>
              <a:t>are used for a wide variety of </a:t>
            </a:r>
            <a:r>
              <a:rPr lang="en-US" sz="2400" b="1" dirty="0">
                <a:solidFill>
                  <a:srgbClr val="FF0000"/>
                </a:solidFill>
                <a:latin typeface="Algerian" panose="04020705040A02060702" pitchFamily="82" charset="0"/>
              </a:rPr>
              <a:t>applications,</a:t>
            </a:r>
            <a:r>
              <a:rPr lang="en-US" sz="2400" b="1" dirty="0">
                <a:latin typeface="Algerian" panose="04020705040A02060702" pitchFamily="82" charset="0"/>
              </a:rPr>
              <a:t> including:</a:t>
            </a:r>
            <a:endParaRPr lang="en-PH" sz="2400" b="1" dirty="0">
              <a:latin typeface="Algerian" panose="04020705040A02060702" pitchFamily="82" charset="0"/>
            </a:endParaRPr>
          </a:p>
        </p:txBody>
      </p:sp>
      <p:sp>
        <p:nvSpPr>
          <p:cNvPr id="3" name="Content Placeholder 2"/>
          <p:cNvSpPr>
            <a:spLocks noGrp="1"/>
          </p:cNvSpPr>
          <p:nvPr>
            <p:ph idx="1"/>
          </p:nvPr>
        </p:nvSpPr>
        <p:spPr>
          <a:xfrm>
            <a:off x="125646" y="980389"/>
            <a:ext cx="4888281" cy="5674935"/>
          </a:xfrm>
        </p:spPr>
        <p:txBody>
          <a:bodyPr/>
          <a:lstStyle/>
          <a:p>
            <a:r>
              <a:rPr lang="en-PH" sz="2400" dirty="0">
                <a:solidFill>
                  <a:schemeClr val="bg1"/>
                </a:solidFill>
              </a:rPr>
              <a:t>Browsing the </a:t>
            </a:r>
            <a:r>
              <a:rPr lang="en-PH" sz="2400" dirty="0" smtClean="0">
                <a:solidFill>
                  <a:schemeClr val="bg1"/>
                </a:solidFill>
              </a:rPr>
              <a:t>web</a:t>
            </a:r>
          </a:p>
          <a:p>
            <a:endParaRPr lang="en-PH" sz="2800" dirty="0">
              <a:solidFill>
                <a:schemeClr val="bg1"/>
              </a:solidFill>
            </a:endParaRPr>
          </a:p>
          <a:p>
            <a:r>
              <a:rPr lang="en-PH" sz="2400" dirty="0" smtClean="0">
                <a:solidFill>
                  <a:schemeClr val="bg1"/>
                </a:solidFill>
              </a:rPr>
              <a:t>Sending </a:t>
            </a:r>
            <a:r>
              <a:rPr lang="en-PH" sz="2400" dirty="0">
                <a:solidFill>
                  <a:schemeClr val="bg1"/>
                </a:solidFill>
              </a:rPr>
              <a:t>and receiving </a:t>
            </a:r>
            <a:r>
              <a:rPr lang="en-PH" sz="2400" dirty="0" smtClean="0">
                <a:solidFill>
                  <a:schemeClr val="bg1"/>
                </a:solidFill>
              </a:rPr>
              <a:t>email</a:t>
            </a:r>
          </a:p>
          <a:p>
            <a:endParaRPr lang="en-PH" sz="2800" dirty="0">
              <a:solidFill>
                <a:schemeClr val="bg1"/>
              </a:solidFill>
            </a:endParaRPr>
          </a:p>
          <a:p>
            <a:r>
              <a:rPr lang="en-PH" sz="2400" dirty="0" smtClean="0">
                <a:solidFill>
                  <a:schemeClr val="bg1"/>
                </a:solidFill>
              </a:rPr>
              <a:t>Transferring files</a:t>
            </a:r>
          </a:p>
          <a:p>
            <a:endParaRPr lang="en-PH" sz="2800" dirty="0">
              <a:solidFill>
                <a:schemeClr val="bg1"/>
              </a:solidFill>
            </a:endParaRPr>
          </a:p>
          <a:p>
            <a:endParaRPr lang="en-PH" sz="2800" dirty="0" smtClean="0">
              <a:solidFill>
                <a:schemeClr val="bg1"/>
              </a:solidFill>
            </a:endParaRPr>
          </a:p>
          <a:p>
            <a:r>
              <a:rPr lang="en-PH" sz="2400" dirty="0" smtClean="0">
                <a:solidFill>
                  <a:schemeClr val="bg1"/>
                </a:solidFill>
              </a:rPr>
              <a:t>Streaming </a:t>
            </a:r>
            <a:r>
              <a:rPr lang="en-PH" sz="2400" dirty="0">
                <a:solidFill>
                  <a:schemeClr val="bg1"/>
                </a:solidFill>
              </a:rPr>
              <a:t>video and audio</a:t>
            </a:r>
          </a:p>
          <a:p>
            <a:endParaRPr lang="en-PH" dirty="0">
              <a:solidFill>
                <a:schemeClr val="bg1"/>
              </a:solidFill>
            </a:endParaRPr>
          </a:p>
        </p:txBody>
      </p:sp>
      <p:pic>
        <p:nvPicPr>
          <p:cNvPr id="4" name="Picture 3"/>
          <p:cNvPicPr>
            <a:picLocks noChangeAspect="1"/>
          </p:cNvPicPr>
          <p:nvPr/>
        </p:nvPicPr>
        <p:blipFill>
          <a:blip r:embed="rId3"/>
          <a:stretch>
            <a:fillRect/>
          </a:stretch>
        </p:blipFill>
        <p:spPr>
          <a:xfrm>
            <a:off x="517934" y="1410443"/>
            <a:ext cx="2998989" cy="714666"/>
          </a:xfrm>
          <a:prstGeom prst="rect">
            <a:avLst/>
          </a:prstGeom>
        </p:spPr>
      </p:pic>
      <p:pic>
        <p:nvPicPr>
          <p:cNvPr id="5" name="Picture 4"/>
          <p:cNvPicPr>
            <a:picLocks noChangeAspect="1"/>
          </p:cNvPicPr>
          <p:nvPr/>
        </p:nvPicPr>
        <p:blipFill>
          <a:blip r:embed="rId4"/>
          <a:stretch>
            <a:fillRect/>
          </a:stretch>
        </p:blipFill>
        <p:spPr>
          <a:xfrm>
            <a:off x="573916" y="2484249"/>
            <a:ext cx="3479032" cy="669923"/>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810204426"/>
              </p:ext>
            </p:extLst>
          </p:nvPr>
        </p:nvGraphicFramePr>
        <p:xfrm>
          <a:off x="568840" y="3578152"/>
          <a:ext cx="2817455" cy="1086610"/>
        </p:xfrm>
        <a:graphic>
          <a:graphicData uri="http://schemas.openxmlformats.org/presentationml/2006/ole">
            <mc:AlternateContent xmlns:mc="http://schemas.openxmlformats.org/markup-compatibility/2006">
              <mc:Choice xmlns:v="urn:schemas-microsoft-com:vml" Requires="v">
                <p:oleObj spid="_x0000_s1172" name="Bitmap Image" r:id="rId5" imgW="10172880" imgH="5724360" progId="Paint.Picture">
                  <p:embed/>
                </p:oleObj>
              </mc:Choice>
              <mc:Fallback>
                <p:oleObj name="Bitmap Image" r:id="rId5" imgW="10172880" imgH="5724360" progId="Paint.Picture">
                  <p:embed/>
                  <p:pic>
                    <p:nvPicPr>
                      <p:cNvPr id="0" name=""/>
                      <p:cNvPicPr/>
                      <p:nvPr/>
                    </p:nvPicPr>
                    <p:blipFill>
                      <a:blip r:embed="rId6"/>
                      <a:stretch>
                        <a:fillRect/>
                      </a:stretch>
                    </p:blipFill>
                    <p:spPr>
                      <a:xfrm>
                        <a:off x="568840" y="3578152"/>
                        <a:ext cx="2817455" cy="1086610"/>
                      </a:xfrm>
                      <a:prstGeom prst="rect">
                        <a:avLst/>
                      </a:prstGeom>
                    </p:spPr>
                  </p:pic>
                </p:oleObj>
              </mc:Fallback>
            </mc:AlternateContent>
          </a:graphicData>
        </a:graphic>
      </p:graphicFrame>
      <p:sp>
        <p:nvSpPr>
          <p:cNvPr id="10" name="Content Placeholder 2"/>
          <p:cNvSpPr txBox="1">
            <a:spLocks/>
          </p:cNvSpPr>
          <p:nvPr/>
        </p:nvSpPr>
        <p:spPr>
          <a:xfrm>
            <a:off x="5102706" y="1187777"/>
            <a:ext cx="6694427" cy="546754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dirty="0" smtClean="0">
                <a:solidFill>
                  <a:schemeClr val="bg1"/>
                </a:solidFill>
              </a:rPr>
              <a:t>Playing online games</a:t>
            </a:r>
          </a:p>
          <a:p>
            <a:endParaRPr lang="en-US" sz="2800" dirty="0">
              <a:solidFill>
                <a:schemeClr val="bg1"/>
              </a:solidFill>
            </a:endParaRPr>
          </a:p>
          <a:p>
            <a:endParaRPr lang="en-US" sz="2800" dirty="0" smtClean="0">
              <a:solidFill>
                <a:schemeClr val="bg1"/>
              </a:solidFill>
            </a:endParaRPr>
          </a:p>
          <a:p>
            <a:endParaRPr lang="en-US" sz="2800" dirty="0" smtClean="0">
              <a:solidFill>
                <a:schemeClr val="bg1"/>
              </a:solidFill>
            </a:endParaRPr>
          </a:p>
          <a:p>
            <a:endParaRPr lang="en-US" sz="2400" dirty="0" smtClean="0">
              <a:solidFill>
                <a:schemeClr val="bg1"/>
              </a:solidFill>
            </a:endParaRPr>
          </a:p>
          <a:p>
            <a:r>
              <a:rPr lang="en-US" sz="2400" dirty="0" smtClean="0">
                <a:solidFill>
                  <a:schemeClr val="bg1"/>
                </a:solidFill>
              </a:rPr>
              <a:t>Making voice and video calls</a:t>
            </a:r>
          </a:p>
          <a:p>
            <a:r>
              <a:rPr lang="en-US" sz="2400" dirty="0" smtClean="0">
                <a:solidFill>
                  <a:schemeClr val="bg1"/>
                </a:solidFill>
              </a:rPr>
              <a:t>Chatting</a:t>
            </a:r>
          </a:p>
          <a:p>
            <a:endParaRPr lang="en-PH" dirty="0">
              <a:solidFill>
                <a:schemeClr val="bg1"/>
              </a:solidFill>
            </a:endParaRPr>
          </a:p>
        </p:txBody>
      </p:sp>
      <p:pic>
        <p:nvPicPr>
          <p:cNvPr id="11" name="Picture 10"/>
          <p:cNvPicPr>
            <a:picLocks noChangeAspect="1"/>
          </p:cNvPicPr>
          <p:nvPr/>
        </p:nvPicPr>
        <p:blipFill>
          <a:blip r:embed="rId7"/>
          <a:stretch>
            <a:fillRect/>
          </a:stretch>
        </p:blipFill>
        <p:spPr>
          <a:xfrm>
            <a:off x="542498" y="5232417"/>
            <a:ext cx="1801060" cy="295309"/>
          </a:xfrm>
          <a:prstGeom prst="rect">
            <a:avLst/>
          </a:prstGeom>
        </p:spPr>
      </p:pic>
      <p:pic>
        <p:nvPicPr>
          <p:cNvPr id="12" name="Picture 11"/>
          <p:cNvPicPr>
            <a:picLocks noChangeAspect="1"/>
          </p:cNvPicPr>
          <p:nvPr/>
        </p:nvPicPr>
        <p:blipFill>
          <a:blip r:embed="rId8"/>
          <a:stretch>
            <a:fillRect/>
          </a:stretch>
        </p:blipFill>
        <p:spPr>
          <a:xfrm>
            <a:off x="656119" y="5657924"/>
            <a:ext cx="1548575" cy="867202"/>
          </a:xfrm>
          <a:prstGeom prst="rect">
            <a:avLst/>
          </a:prstGeom>
        </p:spPr>
      </p:pic>
      <p:pic>
        <p:nvPicPr>
          <p:cNvPr id="13" name="Picture 12"/>
          <p:cNvPicPr>
            <a:picLocks noChangeAspect="1"/>
          </p:cNvPicPr>
          <p:nvPr/>
        </p:nvPicPr>
        <p:blipFill>
          <a:blip r:embed="rId9"/>
          <a:stretch>
            <a:fillRect/>
          </a:stretch>
        </p:blipFill>
        <p:spPr>
          <a:xfrm>
            <a:off x="2489519" y="5380071"/>
            <a:ext cx="1819155" cy="1018727"/>
          </a:xfrm>
          <a:prstGeom prst="rect">
            <a:avLst/>
          </a:prstGeom>
        </p:spPr>
      </p:pic>
      <p:pic>
        <p:nvPicPr>
          <p:cNvPr id="14" name="Picture 13"/>
          <p:cNvPicPr>
            <a:picLocks noChangeAspect="1"/>
          </p:cNvPicPr>
          <p:nvPr/>
        </p:nvPicPr>
        <p:blipFill>
          <a:blip r:embed="rId10"/>
          <a:stretch>
            <a:fillRect/>
          </a:stretch>
        </p:blipFill>
        <p:spPr>
          <a:xfrm>
            <a:off x="5532647" y="1660733"/>
            <a:ext cx="6295886" cy="2238027"/>
          </a:xfrm>
          <a:prstGeom prst="rect">
            <a:avLst/>
          </a:prstGeom>
        </p:spPr>
      </p:pic>
      <p:pic>
        <p:nvPicPr>
          <p:cNvPr id="15" name="Picture 14"/>
          <p:cNvPicPr>
            <a:picLocks noChangeAspect="1"/>
          </p:cNvPicPr>
          <p:nvPr/>
        </p:nvPicPr>
        <p:blipFill>
          <a:blip r:embed="rId11"/>
          <a:stretch>
            <a:fillRect/>
          </a:stretch>
        </p:blipFill>
        <p:spPr>
          <a:xfrm>
            <a:off x="8265135" y="4910188"/>
            <a:ext cx="1235798" cy="1235798"/>
          </a:xfrm>
          <a:prstGeom prst="rect">
            <a:avLst/>
          </a:prstGeom>
        </p:spPr>
      </p:pic>
      <p:pic>
        <p:nvPicPr>
          <p:cNvPr id="16" name="Picture 15"/>
          <p:cNvPicPr>
            <a:picLocks noChangeAspect="1"/>
          </p:cNvPicPr>
          <p:nvPr/>
        </p:nvPicPr>
        <p:blipFill>
          <a:blip r:embed="rId12"/>
          <a:stretch>
            <a:fillRect/>
          </a:stretch>
        </p:blipFill>
        <p:spPr>
          <a:xfrm>
            <a:off x="5482153" y="4914983"/>
            <a:ext cx="1231003" cy="1231003"/>
          </a:xfrm>
          <a:prstGeom prst="rect">
            <a:avLst/>
          </a:prstGeom>
        </p:spPr>
      </p:pic>
      <p:pic>
        <p:nvPicPr>
          <p:cNvPr id="17" name="Picture 16"/>
          <p:cNvPicPr>
            <a:picLocks noChangeAspect="1"/>
          </p:cNvPicPr>
          <p:nvPr/>
        </p:nvPicPr>
        <p:blipFill>
          <a:blip r:embed="rId13"/>
          <a:stretch>
            <a:fillRect/>
          </a:stretch>
        </p:blipFill>
        <p:spPr>
          <a:xfrm>
            <a:off x="9632645" y="4931704"/>
            <a:ext cx="1231566" cy="1231566"/>
          </a:xfrm>
          <a:prstGeom prst="rect">
            <a:avLst/>
          </a:prstGeom>
        </p:spPr>
      </p:pic>
      <p:pic>
        <p:nvPicPr>
          <p:cNvPr id="18" name="Picture 17"/>
          <p:cNvPicPr>
            <a:picLocks noChangeAspect="1"/>
          </p:cNvPicPr>
          <p:nvPr/>
        </p:nvPicPr>
        <p:blipFill>
          <a:blip r:embed="rId14"/>
          <a:stretch>
            <a:fillRect/>
          </a:stretch>
        </p:blipFill>
        <p:spPr>
          <a:xfrm>
            <a:off x="6882754" y="4914983"/>
            <a:ext cx="1265009" cy="1265009"/>
          </a:xfrm>
          <a:prstGeom prst="rect">
            <a:avLst/>
          </a:prstGeom>
        </p:spPr>
      </p:pic>
    </p:spTree>
    <p:extLst>
      <p:ext uri="{BB962C8B-B14F-4D97-AF65-F5344CB8AC3E}">
        <p14:creationId xmlns:p14="http://schemas.microsoft.com/office/powerpoint/2010/main" val="27324154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1920" y="100552"/>
            <a:ext cx="8410105" cy="515745"/>
          </a:xfrm>
        </p:spPr>
        <p:txBody>
          <a:bodyPr>
            <a:normAutofit fontScale="90000"/>
          </a:bodyPr>
          <a:lstStyle/>
          <a:p>
            <a:pPr algn="ctr"/>
            <a:r>
              <a:rPr lang="en-US" dirty="0" smtClean="0">
                <a:solidFill>
                  <a:srgbClr val="FF0000"/>
                </a:solidFill>
                <a:latin typeface="Algerian" panose="04020705040A02060702" pitchFamily="82" charset="0"/>
              </a:rPr>
              <a:t>TCP/IP model</a:t>
            </a:r>
            <a:endParaRPr lang="en-PH" dirty="0">
              <a:solidFill>
                <a:srgbClr val="FF0000"/>
              </a:solidFill>
              <a:latin typeface="Algerian" panose="04020705040A02060702" pitchFamily="82" charset="0"/>
            </a:endParaRPr>
          </a:p>
        </p:txBody>
      </p:sp>
      <p:sp>
        <p:nvSpPr>
          <p:cNvPr id="3" name="Content Placeholder 2"/>
          <p:cNvSpPr>
            <a:spLocks noGrp="1"/>
          </p:cNvSpPr>
          <p:nvPr>
            <p:ph idx="1"/>
          </p:nvPr>
        </p:nvSpPr>
        <p:spPr>
          <a:xfrm>
            <a:off x="134566" y="616297"/>
            <a:ext cx="3945065" cy="5890924"/>
          </a:xfrm>
        </p:spPr>
        <p:txBody>
          <a:bodyPr>
            <a:noAutofit/>
          </a:bodyPr>
          <a:lstStyle/>
          <a:p>
            <a:r>
              <a:rPr lang="en-US" sz="2300" dirty="0">
                <a:solidFill>
                  <a:schemeClr val="bg1"/>
                </a:solidFill>
              </a:rPr>
              <a:t>The TCP/IP model, also known as the </a:t>
            </a:r>
            <a:r>
              <a:rPr lang="en-US" sz="2300" b="1" dirty="0">
                <a:solidFill>
                  <a:schemeClr val="bg1"/>
                </a:solidFill>
              </a:rPr>
              <a:t>Internet protocol suite</a:t>
            </a:r>
            <a:r>
              <a:rPr lang="en-US" sz="2300" dirty="0">
                <a:solidFill>
                  <a:schemeClr val="bg1"/>
                </a:solidFill>
              </a:rPr>
              <a:t>, is a conceptual model that describes how data is communicated over a network. It is a suite of communication protocols used to </a:t>
            </a:r>
            <a:r>
              <a:rPr lang="en-US" sz="2300" b="1" dirty="0">
                <a:solidFill>
                  <a:schemeClr val="bg1"/>
                </a:solidFill>
              </a:rPr>
              <a:t>interconnect network devices on the internet</a:t>
            </a:r>
            <a:r>
              <a:rPr lang="en-US" sz="2300" dirty="0">
                <a:solidFill>
                  <a:schemeClr val="bg1"/>
                </a:solidFill>
              </a:rPr>
              <a:t>. TCP/IP is also used as a communications protocol in a private computer network (an intranet or extranet).</a:t>
            </a:r>
            <a:endParaRPr lang="en-PH" sz="2300" dirty="0">
              <a:solidFill>
                <a:schemeClr val="bg1"/>
              </a:solidFill>
            </a:endParaRPr>
          </a:p>
        </p:txBody>
      </p:sp>
      <p:pic>
        <p:nvPicPr>
          <p:cNvPr id="4" name="Picture 3"/>
          <p:cNvPicPr>
            <a:picLocks noChangeAspect="1"/>
          </p:cNvPicPr>
          <p:nvPr/>
        </p:nvPicPr>
        <p:blipFill>
          <a:blip r:embed="rId2"/>
          <a:stretch>
            <a:fillRect/>
          </a:stretch>
        </p:blipFill>
        <p:spPr>
          <a:xfrm>
            <a:off x="4149969" y="1360824"/>
            <a:ext cx="7930400" cy="3738768"/>
          </a:xfrm>
          <a:prstGeom prst="rect">
            <a:avLst/>
          </a:prstGeom>
        </p:spPr>
      </p:pic>
    </p:spTree>
    <p:extLst>
      <p:ext uri="{BB962C8B-B14F-4D97-AF65-F5344CB8AC3E}">
        <p14:creationId xmlns:p14="http://schemas.microsoft.com/office/powerpoint/2010/main" val="31380357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608" y="371456"/>
            <a:ext cx="5398686" cy="406663"/>
          </a:xfrm>
        </p:spPr>
        <p:txBody>
          <a:bodyPr>
            <a:normAutofit fontScale="90000"/>
          </a:bodyPr>
          <a:lstStyle/>
          <a:p>
            <a:pPr algn="ctr"/>
            <a:r>
              <a:rPr lang="en-US" sz="2400" dirty="0" smtClean="0">
                <a:latin typeface="Algerian" panose="04020705040A02060702" pitchFamily="82" charset="0"/>
              </a:rPr>
              <a:t> </a:t>
            </a:r>
            <a:r>
              <a:rPr lang="en-US" sz="2400" dirty="0">
                <a:solidFill>
                  <a:srgbClr val="FF0000"/>
                </a:solidFill>
                <a:latin typeface="Algerian" panose="04020705040A02060702" pitchFamily="82" charset="0"/>
              </a:rPr>
              <a:t>The Layers of </a:t>
            </a:r>
            <a:r>
              <a:rPr lang="en-US" sz="2400" dirty="0" smtClean="0">
                <a:solidFill>
                  <a:srgbClr val="FF0000"/>
                </a:solidFill>
                <a:latin typeface="Algerian" panose="04020705040A02060702" pitchFamily="82" charset="0"/>
              </a:rPr>
              <a:t>the TCP/IP </a:t>
            </a:r>
            <a:r>
              <a:rPr lang="en-US" sz="2400" dirty="0">
                <a:solidFill>
                  <a:srgbClr val="FF0000"/>
                </a:solidFill>
                <a:latin typeface="Algerian" panose="04020705040A02060702" pitchFamily="82" charset="0"/>
              </a:rPr>
              <a:t>model:</a:t>
            </a:r>
            <a:endParaRPr lang="en-PH" sz="2400" dirty="0">
              <a:solidFill>
                <a:srgbClr val="FF0000"/>
              </a:solidFill>
              <a:latin typeface="Algerian" panose="04020705040A02060702" pitchFamily="82" charset="0"/>
            </a:endParaRPr>
          </a:p>
        </p:txBody>
      </p:sp>
      <p:sp>
        <p:nvSpPr>
          <p:cNvPr id="3" name="Content Placeholder 2"/>
          <p:cNvSpPr>
            <a:spLocks noGrp="1"/>
          </p:cNvSpPr>
          <p:nvPr>
            <p:ph idx="1"/>
          </p:nvPr>
        </p:nvSpPr>
        <p:spPr>
          <a:xfrm>
            <a:off x="163527" y="778119"/>
            <a:ext cx="5122848" cy="5965581"/>
          </a:xfrm>
        </p:spPr>
        <p:txBody>
          <a:bodyPr>
            <a:normAutofit/>
          </a:bodyPr>
          <a:lstStyle/>
          <a:p>
            <a:r>
              <a:rPr lang="en-US" sz="2000" b="1" dirty="0">
                <a:solidFill>
                  <a:schemeClr val="bg1"/>
                </a:solidFill>
              </a:rPr>
              <a:t>Application layer: </a:t>
            </a:r>
            <a:r>
              <a:rPr lang="en-US" sz="2000" dirty="0">
                <a:solidFill>
                  <a:schemeClr val="bg1"/>
                </a:solidFill>
              </a:rPr>
              <a:t>The application layer is responsible for providing services to applications, such as file transfer, email, and web browsing.</a:t>
            </a:r>
          </a:p>
          <a:p>
            <a:r>
              <a:rPr lang="en-US" sz="2000" b="1" dirty="0">
                <a:solidFill>
                  <a:schemeClr val="bg1"/>
                </a:solidFill>
              </a:rPr>
              <a:t>Transport layer: </a:t>
            </a:r>
            <a:r>
              <a:rPr lang="en-US" sz="2000" dirty="0">
                <a:solidFill>
                  <a:schemeClr val="bg1"/>
                </a:solidFill>
              </a:rPr>
              <a:t>The transport layer is responsible for providing reliable end-to-end communication between applications. The two main transport protocols are TCP and UDP.</a:t>
            </a:r>
          </a:p>
          <a:p>
            <a:r>
              <a:rPr lang="en-US" sz="2000" b="1" dirty="0" smtClean="0">
                <a:solidFill>
                  <a:schemeClr val="bg1"/>
                </a:solidFill>
              </a:rPr>
              <a:t>Internet </a:t>
            </a:r>
            <a:r>
              <a:rPr lang="en-US" sz="2000" b="1" dirty="0">
                <a:solidFill>
                  <a:schemeClr val="bg1"/>
                </a:solidFill>
              </a:rPr>
              <a:t>layer: </a:t>
            </a:r>
            <a:r>
              <a:rPr lang="en-US" sz="2000" dirty="0" smtClean="0">
                <a:solidFill>
                  <a:schemeClr val="bg1"/>
                </a:solidFill>
              </a:rPr>
              <a:t>The Internet layer</a:t>
            </a:r>
            <a:r>
              <a:rPr lang="en-US" sz="2000" b="1" dirty="0" smtClean="0">
                <a:solidFill>
                  <a:schemeClr val="bg1"/>
                </a:solidFill>
              </a:rPr>
              <a:t> </a:t>
            </a:r>
            <a:r>
              <a:rPr lang="en-US" sz="2000" dirty="0">
                <a:solidFill>
                  <a:schemeClr val="bg1"/>
                </a:solidFill>
              </a:rPr>
              <a:t>is responsible for routing packets of data across the network. The main protocol used at </a:t>
            </a:r>
            <a:r>
              <a:rPr lang="en-US" sz="2000" dirty="0" smtClean="0">
                <a:solidFill>
                  <a:schemeClr val="bg1"/>
                </a:solidFill>
              </a:rPr>
              <a:t>the internet </a:t>
            </a:r>
            <a:r>
              <a:rPr lang="en-US" sz="2000" dirty="0">
                <a:solidFill>
                  <a:schemeClr val="bg1"/>
                </a:solidFill>
              </a:rPr>
              <a:t>layer is IP.</a:t>
            </a:r>
          </a:p>
          <a:p>
            <a:r>
              <a:rPr lang="en-US" sz="2000" b="1" dirty="0">
                <a:solidFill>
                  <a:schemeClr val="bg1"/>
                </a:solidFill>
              </a:rPr>
              <a:t>Link layer: </a:t>
            </a:r>
            <a:r>
              <a:rPr lang="en-US" sz="2000" dirty="0" smtClean="0">
                <a:solidFill>
                  <a:schemeClr val="bg1"/>
                </a:solidFill>
              </a:rPr>
              <a:t>The </a:t>
            </a:r>
            <a:r>
              <a:rPr lang="en-US" sz="2000" dirty="0">
                <a:solidFill>
                  <a:schemeClr val="bg1"/>
                </a:solidFill>
              </a:rPr>
              <a:t>link </a:t>
            </a:r>
            <a:r>
              <a:rPr lang="en-US" sz="2000" dirty="0" smtClean="0">
                <a:solidFill>
                  <a:schemeClr val="bg1"/>
                </a:solidFill>
              </a:rPr>
              <a:t>layer</a:t>
            </a:r>
            <a:r>
              <a:rPr lang="en-US" sz="2000" b="1" dirty="0" smtClean="0">
                <a:solidFill>
                  <a:schemeClr val="bg1"/>
                </a:solidFill>
              </a:rPr>
              <a:t> </a:t>
            </a:r>
            <a:r>
              <a:rPr lang="en-US" sz="2000" dirty="0">
                <a:solidFill>
                  <a:schemeClr val="bg1"/>
                </a:solidFill>
              </a:rPr>
              <a:t>is responsible for transmitting packets of data over a physical network medium, such as Ethernet or Wi-Fi.</a:t>
            </a:r>
            <a:endParaRPr lang="en-PH" sz="2000" dirty="0">
              <a:solidFill>
                <a:schemeClr val="bg1"/>
              </a:solidFill>
            </a:endParaRPr>
          </a:p>
        </p:txBody>
      </p:sp>
      <p:pic>
        <p:nvPicPr>
          <p:cNvPr id="4" name="Picture 3"/>
          <p:cNvPicPr>
            <a:picLocks noChangeAspect="1"/>
          </p:cNvPicPr>
          <p:nvPr/>
        </p:nvPicPr>
        <p:blipFill>
          <a:blip r:embed="rId2"/>
          <a:stretch>
            <a:fillRect/>
          </a:stretch>
        </p:blipFill>
        <p:spPr>
          <a:xfrm>
            <a:off x="5398686" y="901944"/>
            <a:ext cx="6567404" cy="5432181"/>
          </a:xfrm>
          <a:prstGeom prst="rect">
            <a:avLst/>
          </a:prstGeom>
        </p:spPr>
      </p:pic>
    </p:spTree>
    <p:extLst>
      <p:ext uri="{BB962C8B-B14F-4D97-AF65-F5344CB8AC3E}">
        <p14:creationId xmlns:p14="http://schemas.microsoft.com/office/powerpoint/2010/main" val="36339437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49" y="214333"/>
            <a:ext cx="8309493" cy="354012"/>
          </a:xfrm>
        </p:spPr>
        <p:txBody>
          <a:bodyPr>
            <a:noAutofit/>
          </a:bodyPr>
          <a:lstStyle/>
          <a:p>
            <a:pPr algn="ctr"/>
            <a:r>
              <a:rPr lang="en-US" sz="2400" dirty="0" smtClean="0">
                <a:solidFill>
                  <a:srgbClr val="FF0000"/>
                </a:solidFill>
                <a:latin typeface="Algerian" panose="04020705040A02060702" pitchFamily="82" charset="0"/>
              </a:rPr>
              <a:t>Application layer</a:t>
            </a:r>
            <a:endParaRPr lang="en-US" sz="2400" dirty="0">
              <a:solidFill>
                <a:srgbClr val="FF0000"/>
              </a:solidFill>
              <a:latin typeface="Algerian" panose="04020705040A02060702" pitchFamily="82" charset="0"/>
            </a:endParaRPr>
          </a:p>
        </p:txBody>
      </p:sp>
      <p:sp>
        <p:nvSpPr>
          <p:cNvPr id="3" name="Content Placeholder 2"/>
          <p:cNvSpPr>
            <a:spLocks noGrp="1"/>
          </p:cNvSpPr>
          <p:nvPr>
            <p:ph idx="1"/>
          </p:nvPr>
        </p:nvSpPr>
        <p:spPr>
          <a:xfrm>
            <a:off x="333375" y="625312"/>
            <a:ext cx="5510788" cy="5954526"/>
          </a:xfrm>
        </p:spPr>
        <p:txBody>
          <a:bodyPr>
            <a:normAutofit lnSpcReduction="10000"/>
          </a:bodyPr>
          <a:lstStyle/>
          <a:p>
            <a:r>
              <a:rPr lang="en-US" sz="2300" dirty="0">
                <a:solidFill>
                  <a:schemeClr val="bg1"/>
                </a:solidFill>
              </a:rPr>
              <a:t>The Application layer provides a way for applications to communicate with each other over a network</a:t>
            </a:r>
            <a:r>
              <a:rPr lang="en-US" sz="2300" dirty="0" smtClean="0">
                <a:solidFill>
                  <a:schemeClr val="bg1"/>
                </a:solidFill>
              </a:rPr>
              <a:t>.</a:t>
            </a:r>
          </a:p>
          <a:p>
            <a:endParaRPr lang="en-US" sz="2300" dirty="0">
              <a:solidFill>
                <a:schemeClr val="bg1"/>
              </a:solidFill>
            </a:endParaRPr>
          </a:p>
          <a:p>
            <a:r>
              <a:rPr lang="en-US" sz="2300" dirty="0">
                <a:solidFill>
                  <a:schemeClr val="bg1"/>
                </a:solidFill>
              </a:rPr>
              <a:t>It provides a variety of services to applications, such as file transfer, email, and web browsing</a:t>
            </a:r>
            <a:r>
              <a:rPr lang="en-US" sz="2300" dirty="0" smtClean="0">
                <a:solidFill>
                  <a:schemeClr val="bg1"/>
                </a:solidFill>
              </a:rPr>
              <a:t>.</a:t>
            </a:r>
          </a:p>
          <a:p>
            <a:endParaRPr lang="en-US" sz="2300" dirty="0">
              <a:solidFill>
                <a:schemeClr val="bg1"/>
              </a:solidFill>
            </a:endParaRPr>
          </a:p>
          <a:p>
            <a:r>
              <a:rPr lang="en-US" sz="2300" dirty="0">
                <a:solidFill>
                  <a:schemeClr val="bg1"/>
                </a:solidFill>
              </a:rPr>
              <a:t>The Application layer is also responsible for providing security services, such as encryption and authentication</a:t>
            </a:r>
            <a:r>
              <a:rPr lang="en-US" sz="2300" dirty="0" smtClean="0">
                <a:solidFill>
                  <a:schemeClr val="bg1"/>
                </a:solidFill>
              </a:rPr>
              <a:t>.</a:t>
            </a:r>
          </a:p>
          <a:p>
            <a:endParaRPr lang="en-US" sz="2300" dirty="0">
              <a:solidFill>
                <a:schemeClr val="bg1"/>
              </a:solidFill>
            </a:endParaRPr>
          </a:p>
          <a:p>
            <a:r>
              <a:rPr lang="en-US" sz="2300" dirty="0">
                <a:solidFill>
                  <a:schemeClr val="bg1"/>
                </a:solidFill>
              </a:rPr>
              <a:t>It is the highest layer in the TCP/IP model and is closest to the user.</a:t>
            </a:r>
            <a:endParaRPr lang="en-PH" sz="2300" dirty="0">
              <a:solidFill>
                <a:schemeClr val="bg1"/>
              </a:solidFill>
            </a:endParaRPr>
          </a:p>
        </p:txBody>
      </p:sp>
      <p:pic>
        <p:nvPicPr>
          <p:cNvPr id="5" name="Picture 4"/>
          <p:cNvPicPr>
            <a:picLocks noChangeAspect="1"/>
          </p:cNvPicPr>
          <p:nvPr/>
        </p:nvPicPr>
        <p:blipFill>
          <a:blip r:embed="rId2"/>
          <a:stretch>
            <a:fillRect/>
          </a:stretch>
        </p:blipFill>
        <p:spPr>
          <a:xfrm>
            <a:off x="5844163" y="714739"/>
            <a:ext cx="5610958" cy="1174178"/>
          </a:xfrm>
          <a:prstGeom prst="rect">
            <a:avLst/>
          </a:prstGeom>
        </p:spPr>
      </p:pic>
      <p:sp>
        <p:nvSpPr>
          <p:cNvPr id="6" name="AutoShape 2" descr="65 Best EasyJoin Alternatives and Similar Apps for Android - APKFab.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9" name="Picture 8"/>
          <p:cNvPicPr>
            <a:picLocks noChangeAspect="1"/>
          </p:cNvPicPr>
          <p:nvPr/>
        </p:nvPicPr>
        <p:blipFill>
          <a:blip r:embed="rId3"/>
          <a:stretch>
            <a:fillRect/>
          </a:stretch>
        </p:blipFill>
        <p:spPr>
          <a:xfrm>
            <a:off x="5844163" y="2035312"/>
            <a:ext cx="2546211" cy="727489"/>
          </a:xfrm>
          <a:prstGeom prst="rect">
            <a:avLst/>
          </a:prstGeom>
        </p:spPr>
      </p:pic>
      <p:pic>
        <p:nvPicPr>
          <p:cNvPr id="11" name="Picture 10"/>
          <p:cNvPicPr>
            <a:picLocks noChangeAspect="1"/>
          </p:cNvPicPr>
          <p:nvPr/>
        </p:nvPicPr>
        <p:blipFill>
          <a:blip r:embed="rId4"/>
          <a:stretch>
            <a:fillRect/>
          </a:stretch>
        </p:blipFill>
        <p:spPr>
          <a:xfrm>
            <a:off x="5844163" y="2861257"/>
            <a:ext cx="2057819" cy="646257"/>
          </a:xfrm>
          <a:prstGeom prst="rect">
            <a:avLst/>
          </a:prstGeom>
        </p:spPr>
      </p:pic>
      <p:pic>
        <p:nvPicPr>
          <p:cNvPr id="14" name="Picture 13"/>
          <p:cNvPicPr>
            <a:picLocks noChangeAspect="1"/>
          </p:cNvPicPr>
          <p:nvPr/>
        </p:nvPicPr>
        <p:blipFill>
          <a:blip r:embed="rId5"/>
          <a:stretch>
            <a:fillRect/>
          </a:stretch>
        </p:blipFill>
        <p:spPr>
          <a:xfrm>
            <a:off x="8516629" y="2515752"/>
            <a:ext cx="2619375" cy="800100"/>
          </a:xfrm>
          <a:prstGeom prst="rect">
            <a:avLst/>
          </a:prstGeom>
        </p:spPr>
      </p:pic>
      <p:pic>
        <p:nvPicPr>
          <p:cNvPr id="15" name="Picture 14"/>
          <p:cNvPicPr>
            <a:picLocks noChangeAspect="1"/>
          </p:cNvPicPr>
          <p:nvPr/>
        </p:nvPicPr>
        <p:blipFill>
          <a:blip r:embed="rId6"/>
          <a:stretch>
            <a:fillRect/>
          </a:stretch>
        </p:blipFill>
        <p:spPr>
          <a:xfrm>
            <a:off x="5844163" y="3739555"/>
            <a:ext cx="1585586" cy="1585586"/>
          </a:xfrm>
          <a:prstGeom prst="rect">
            <a:avLst/>
          </a:prstGeom>
        </p:spPr>
      </p:pic>
      <p:pic>
        <p:nvPicPr>
          <p:cNvPr id="17" name="Picture 16"/>
          <p:cNvPicPr>
            <a:picLocks noChangeAspect="1"/>
          </p:cNvPicPr>
          <p:nvPr/>
        </p:nvPicPr>
        <p:blipFill>
          <a:blip r:embed="rId7"/>
          <a:stretch>
            <a:fillRect/>
          </a:stretch>
        </p:blipFill>
        <p:spPr>
          <a:xfrm>
            <a:off x="7639134" y="3765265"/>
            <a:ext cx="1486221" cy="1534165"/>
          </a:xfrm>
          <a:prstGeom prst="rect">
            <a:avLst/>
          </a:prstGeom>
        </p:spPr>
      </p:pic>
      <p:pic>
        <p:nvPicPr>
          <p:cNvPr id="20" name="Picture 19"/>
          <p:cNvPicPr>
            <a:picLocks noChangeAspect="1"/>
          </p:cNvPicPr>
          <p:nvPr/>
        </p:nvPicPr>
        <p:blipFill>
          <a:blip r:embed="rId8"/>
          <a:stretch>
            <a:fillRect/>
          </a:stretch>
        </p:blipFill>
        <p:spPr>
          <a:xfrm>
            <a:off x="10137297" y="3834970"/>
            <a:ext cx="1401246" cy="2928920"/>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13371" y="3834969"/>
            <a:ext cx="1152471" cy="662635"/>
          </a:xfrm>
          <a:prstGeom prst="rect">
            <a:avLst/>
          </a:prstGeom>
        </p:spPr>
      </p:pic>
    </p:spTree>
    <p:extLst>
      <p:ext uri="{BB962C8B-B14F-4D97-AF65-F5344CB8AC3E}">
        <p14:creationId xmlns:p14="http://schemas.microsoft.com/office/powerpoint/2010/main" val="14336655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4496" y="0"/>
            <a:ext cx="8410105" cy="625312"/>
          </a:xfrm>
        </p:spPr>
        <p:txBody>
          <a:bodyPr>
            <a:normAutofit fontScale="90000"/>
          </a:bodyPr>
          <a:lstStyle/>
          <a:p>
            <a:pPr algn="ctr"/>
            <a:r>
              <a:rPr lang="en-US" dirty="0" smtClean="0">
                <a:solidFill>
                  <a:srgbClr val="FF0000"/>
                </a:solidFill>
                <a:latin typeface="Algerian" panose="04020705040A02060702" pitchFamily="82" charset="0"/>
              </a:rPr>
              <a:t>Application layer</a:t>
            </a:r>
            <a:endParaRPr lang="en-US" dirty="0">
              <a:solidFill>
                <a:srgbClr val="FF0000"/>
              </a:solidFill>
              <a:latin typeface="Algerian" panose="04020705040A02060702" pitchFamily="82" charset="0"/>
            </a:endParaRPr>
          </a:p>
        </p:txBody>
      </p:sp>
      <p:sp>
        <p:nvSpPr>
          <p:cNvPr id="3" name="Content Placeholder 2"/>
          <p:cNvSpPr>
            <a:spLocks noGrp="1"/>
          </p:cNvSpPr>
          <p:nvPr>
            <p:ph idx="1"/>
          </p:nvPr>
        </p:nvSpPr>
        <p:spPr>
          <a:xfrm>
            <a:off x="197596" y="607529"/>
            <a:ext cx="4561952" cy="6232688"/>
          </a:xfrm>
        </p:spPr>
        <p:txBody>
          <a:bodyPr>
            <a:noAutofit/>
          </a:bodyPr>
          <a:lstStyle/>
          <a:p>
            <a:pPr marL="0" indent="0">
              <a:buNone/>
            </a:pPr>
            <a:r>
              <a:rPr lang="en-US" sz="3200" b="1" dirty="0">
                <a:solidFill>
                  <a:schemeClr val="bg1"/>
                </a:solidFill>
              </a:rPr>
              <a:t>Application layer</a:t>
            </a:r>
            <a:r>
              <a:rPr lang="en-US" sz="3200" b="1" dirty="0" smtClean="0">
                <a:solidFill>
                  <a:schemeClr val="bg1"/>
                </a:solidFill>
              </a:rPr>
              <a:t>:</a:t>
            </a:r>
            <a:endParaRPr lang="en-US" sz="2000" dirty="0">
              <a:solidFill>
                <a:schemeClr val="bg1"/>
              </a:solidFill>
            </a:endParaRPr>
          </a:p>
          <a:p>
            <a:r>
              <a:rPr lang="en-US" sz="2000" dirty="0">
                <a:solidFill>
                  <a:schemeClr val="bg1"/>
                </a:solidFill>
              </a:rPr>
              <a:t>Provides services to applications, such as file transfer, email, and web browsing.</a:t>
            </a:r>
          </a:p>
          <a:p>
            <a:r>
              <a:rPr lang="en-US" sz="2000" dirty="0">
                <a:solidFill>
                  <a:schemeClr val="bg1"/>
                </a:solidFill>
              </a:rPr>
              <a:t>Examples of application layer protocols include:</a:t>
            </a:r>
          </a:p>
          <a:p>
            <a:pPr>
              <a:buFont typeface="Wingdings" panose="05000000000000000000" pitchFamily="2" charset="2"/>
              <a:buChar char="§"/>
            </a:pPr>
            <a:r>
              <a:rPr lang="en-US" sz="2000" dirty="0">
                <a:solidFill>
                  <a:schemeClr val="bg1"/>
                </a:solidFill>
              </a:rPr>
              <a:t>	</a:t>
            </a:r>
            <a:r>
              <a:rPr lang="en-US" sz="2000" b="1" dirty="0" smtClean="0">
                <a:solidFill>
                  <a:schemeClr val="bg1"/>
                </a:solidFill>
              </a:rPr>
              <a:t>HTTP </a:t>
            </a:r>
            <a:r>
              <a:rPr lang="en-US" sz="2000" b="1" dirty="0">
                <a:solidFill>
                  <a:schemeClr val="bg1"/>
                </a:solidFill>
              </a:rPr>
              <a:t>(Hypertext Transfer </a:t>
            </a:r>
            <a:r>
              <a:rPr lang="en-US" sz="2000" b="1" dirty="0" smtClean="0">
                <a:solidFill>
                  <a:schemeClr val="bg1"/>
                </a:solidFill>
              </a:rPr>
              <a:t>	Protocol</a:t>
            </a:r>
            <a:r>
              <a:rPr lang="en-US" sz="2000" b="1" dirty="0">
                <a:solidFill>
                  <a:schemeClr val="bg1"/>
                </a:solidFill>
              </a:rPr>
              <a:t>): </a:t>
            </a:r>
            <a:r>
              <a:rPr lang="en-US" sz="2000" dirty="0">
                <a:solidFill>
                  <a:schemeClr val="bg1"/>
                </a:solidFill>
              </a:rPr>
              <a:t>Used to transfer web </a:t>
            </a:r>
            <a:r>
              <a:rPr lang="en-US" sz="2000" dirty="0" smtClean="0">
                <a:solidFill>
                  <a:schemeClr val="bg1"/>
                </a:solidFill>
              </a:rPr>
              <a:t>	pages </a:t>
            </a:r>
            <a:r>
              <a:rPr lang="en-US" sz="2000" dirty="0">
                <a:solidFill>
                  <a:schemeClr val="bg1"/>
                </a:solidFill>
              </a:rPr>
              <a:t>and other </a:t>
            </a:r>
            <a:r>
              <a:rPr lang="en-US" sz="2000" dirty="0" smtClean="0">
                <a:solidFill>
                  <a:schemeClr val="bg1"/>
                </a:solidFill>
              </a:rPr>
              <a:t>resources over 	the </a:t>
            </a:r>
            <a:r>
              <a:rPr lang="en-US" sz="2000" dirty="0">
                <a:solidFill>
                  <a:schemeClr val="bg1"/>
                </a:solidFill>
              </a:rPr>
              <a:t>internet.</a:t>
            </a:r>
          </a:p>
          <a:p>
            <a:pPr>
              <a:buFont typeface="Wingdings" panose="05000000000000000000" pitchFamily="2" charset="2"/>
              <a:buChar char="§"/>
            </a:pPr>
            <a:r>
              <a:rPr lang="en-US" sz="2000" dirty="0" smtClean="0">
                <a:solidFill>
                  <a:schemeClr val="bg1"/>
                </a:solidFill>
              </a:rPr>
              <a:t>	</a:t>
            </a:r>
            <a:r>
              <a:rPr lang="en-US" sz="2000" b="1" dirty="0" smtClean="0">
                <a:solidFill>
                  <a:schemeClr val="bg1"/>
                </a:solidFill>
              </a:rPr>
              <a:t>FTP </a:t>
            </a:r>
            <a:r>
              <a:rPr lang="en-US" sz="2000" b="1" dirty="0">
                <a:solidFill>
                  <a:schemeClr val="bg1"/>
                </a:solidFill>
              </a:rPr>
              <a:t>(File Transfer Protocol): </a:t>
            </a:r>
            <a:r>
              <a:rPr lang="en-US" sz="2000" dirty="0" smtClean="0">
                <a:solidFill>
                  <a:schemeClr val="bg1"/>
                </a:solidFill>
              </a:rPr>
              <a:t>	Used </a:t>
            </a:r>
            <a:r>
              <a:rPr lang="en-US" sz="2000" dirty="0">
                <a:solidFill>
                  <a:schemeClr val="bg1"/>
                </a:solidFill>
              </a:rPr>
              <a:t>to transfer files between </a:t>
            </a:r>
            <a:r>
              <a:rPr lang="en-US" sz="2000" dirty="0" smtClean="0">
                <a:solidFill>
                  <a:schemeClr val="bg1"/>
                </a:solidFill>
              </a:rPr>
              <a:t>	computers</a:t>
            </a:r>
            <a:r>
              <a:rPr lang="en-US" sz="2000" dirty="0">
                <a:solidFill>
                  <a:schemeClr val="bg1"/>
                </a:solidFill>
              </a:rPr>
              <a:t>.</a:t>
            </a:r>
          </a:p>
          <a:p>
            <a:pPr>
              <a:buFont typeface="Wingdings" panose="05000000000000000000" pitchFamily="2" charset="2"/>
              <a:buChar char="§"/>
            </a:pPr>
            <a:r>
              <a:rPr lang="en-US" sz="2000" dirty="0" smtClean="0">
                <a:solidFill>
                  <a:schemeClr val="bg1"/>
                </a:solidFill>
              </a:rPr>
              <a:t>	</a:t>
            </a:r>
            <a:r>
              <a:rPr lang="en-US" sz="2000" b="1" dirty="0" smtClean="0">
                <a:solidFill>
                  <a:schemeClr val="bg1"/>
                </a:solidFill>
              </a:rPr>
              <a:t>SMTP </a:t>
            </a:r>
            <a:r>
              <a:rPr lang="en-US" sz="2000" b="1" dirty="0">
                <a:solidFill>
                  <a:schemeClr val="bg1"/>
                </a:solidFill>
              </a:rPr>
              <a:t>(Simple Mail Transfer </a:t>
            </a:r>
            <a:r>
              <a:rPr lang="en-US" sz="2000" b="1" dirty="0" smtClean="0">
                <a:solidFill>
                  <a:schemeClr val="bg1"/>
                </a:solidFill>
              </a:rPr>
              <a:t>	Protocol</a:t>
            </a:r>
            <a:r>
              <a:rPr lang="en-US" sz="2000" b="1" dirty="0">
                <a:solidFill>
                  <a:schemeClr val="bg1"/>
                </a:solidFill>
              </a:rPr>
              <a:t>): </a:t>
            </a:r>
            <a:r>
              <a:rPr lang="en-US" sz="2000" dirty="0">
                <a:solidFill>
                  <a:schemeClr val="bg1"/>
                </a:solidFill>
              </a:rPr>
              <a:t>Used to send and </a:t>
            </a:r>
            <a:r>
              <a:rPr lang="en-US" sz="2000" dirty="0" smtClean="0">
                <a:solidFill>
                  <a:schemeClr val="bg1"/>
                </a:solidFill>
              </a:rPr>
              <a:t>	receive </a:t>
            </a:r>
            <a:r>
              <a:rPr lang="en-US" sz="2000" dirty="0">
                <a:solidFill>
                  <a:schemeClr val="bg1"/>
                </a:solidFill>
              </a:rPr>
              <a:t>email.</a:t>
            </a:r>
            <a:endParaRPr lang="en-PH" sz="2000" dirty="0">
              <a:solidFill>
                <a:schemeClr val="bg1"/>
              </a:solidFill>
            </a:endParaRPr>
          </a:p>
        </p:txBody>
      </p:sp>
      <p:pic>
        <p:nvPicPr>
          <p:cNvPr id="6" name="Picture 5"/>
          <p:cNvPicPr>
            <a:picLocks noChangeAspect="1"/>
          </p:cNvPicPr>
          <p:nvPr/>
        </p:nvPicPr>
        <p:blipFill>
          <a:blip r:embed="rId2"/>
          <a:stretch>
            <a:fillRect/>
          </a:stretch>
        </p:blipFill>
        <p:spPr>
          <a:xfrm>
            <a:off x="4898073" y="3895205"/>
            <a:ext cx="2479675" cy="1650111"/>
          </a:xfrm>
          <a:prstGeom prst="rect">
            <a:avLst/>
          </a:prstGeom>
        </p:spPr>
      </p:pic>
      <p:pic>
        <p:nvPicPr>
          <p:cNvPr id="7" name="Picture 6"/>
          <p:cNvPicPr>
            <a:picLocks noChangeAspect="1"/>
          </p:cNvPicPr>
          <p:nvPr/>
        </p:nvPicPr>
        <p:blipFill>
          <a:blip r:embed="rId3"/>
          <a:stretch>
            <a:fillRect/>
          </a:stretch>
        </p:blipFill>
        <p:spPr>
          <a:xfrm>
            <a:off x="7827665" y="2449118"/>
            <a:ext cx="3501342" cy="195423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506" y="3159467"/>
            <a:ext cx="3666957" cy="61055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4511" y="4555995"/>
            <a:ext cx="861933" cy="610559"/>
          </a:xfrm>
          <a:prstGeom prst="rect">
            <a:avLst/>
          </a:prstGeom>
        </p:spPr>
      </p:pic>
      <p:pic>
        <p:nvPicPr>
          <p:cNvPr id="12" name="Picture 11"/>
          <p:cNvPicPr>
            <a:picLocks noChangeAspect="1"/>
          </p:cNvPicPr>
          <p:nvPr/>
        </p:nvPicPr>
        <p:blipFill>
          <a:blip r:embed="rId5"/>
          <a:stretch>
            <a:fillRect/>
          </a:stretch>
        </p:blipFill>
        <p:spPr>
          <a:xfrm>
            <a:off x="7516273" y="4897787"/>
            <a:ext cx="4581367" cy="1585153"/>
          </a:xfrm>
          <a:prstGeom prst="rect">
            <a:avLst/>
          </a:prstGeom>
        </p:spPr>
      </p:pic>
      <p:pic>
        <p:nvPicPr>
          <p:cNvPr id="16" name="Picture 15"/>
          <p:cNvPicPr>
            <a:picLocks noChangeAspect="1"/>
          </p:cNvPicPr>
          <p:nvPr/>
        </p:nvPicPr>
        <p:blipFill>
          <a:blip r:embed="rId6"/>
          <a:stretch>
            <a:fillRect/>
          </a:stretch>
        </p:blipFill>
        <p:spPr>
          <a:xfrm>
            <a:off x="5572334" y="651858"/>
            <a:ext cx="3392267" cy="1302827"/>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5715" y="1674675"/>
            <a:ext cx="2357892" cy="1187927"/>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8844" y="5647243"/>
            <a:ext cx="3591631" cy="610559"/>
          </a:xfrm>
          <a:prstGeom prst="rect">
            <a:avLst/>
          </a:prstGeom>
        </p:spPr>
      </p:pic>
    </p:spTree>
    <p:extLst>
      <p:ext uri="{BB962C8B-B14F-4D97-AF65-F5344CB8AC3E}">
        <p14:creationId xmlns:p14="http://schemas.microsoft.com/office/powerpoint/2010/main" val="2494552284"/>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758</TotalTime>
  <Words>1826</Words>
  <Application>Microsoft Office PowerPoint</Application>
  <PresentationFormat>Widescreen</PresentationFormat>
  <Paragraphs>151</Paragraphs>
  <Slides>27</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4" baseType="lpstr">
      <vt:lpstr>Algerian</vt:lpstr>
      <vt:lpstr>Arial</vt:lpstr>
      <vt:lpstr>Trebuchet MS</vt:lpstr>
      <vt:lpstr>Wingdings</vt:lpstr>
      <vt:lpstr>Wingdings 3</vt:lpstr>
      <vt:lpstr>Facet</vt:lpstr>
      <vt:lpstr>Bitmap Image</vt:lpstr>
      <vt:lpstr>Transmission Control Protocol/Internet Protocol (TCP/IP) </vt:lpstr>
      <vt:lpstr>PowerPoint Presentation</vt:lpstr>
      <vt:lpstr>PowerPoint Presentation</vt:lpstr>
      <vt:lpstr>PowerPoint Presentation</vt:lpstr>
      <vt:lpstr>TCP/IP connections are used for a wide variety of applications, including:</vt:lpstr>
      <vt:lpstr>TCP/IP model</vt:lpstr>
      <vt:lpstr> The Layers of the TCP/IP model:</vt:lpstr>
      <vt:lpstr>Application layer</vt:lpstr>
      <vt:lpstr>Application layer</vt:lpstr>
      <vt:lpstr>additional examples of Application layer protocols:</vt:lpstr>
      <vt:lpstr>additional examples of Application layer protocols:</vt:lpstr>
      <vt:lpstr>additional examples of Application layer protocols:</vt:lpstr>
      <vt:lpstr>Transport layer</vt:lpstr>
      <vt:lpstr>TCP and UDP in transport layer</vt:lpstr>
      <vt:lpstr> additional examples of Transport layer protocolS:</vt:lpstr>
      <vt:lpstr>Internet layer</vt:lpstr>
      <vt:lpstr>Internet layer</vt:lpstr>
      <vt:lpstr>additional examples of INTERNET layer protocolS:</vt:lpstr>
      <vt:lpstr>additional examples of INTERNET layer protocolS:</vt:lpstr>
      <vt:lpstr>Link layer</vt:lpstr>
      <vt:lpstr>Types of Ethernet in link layer</vt:lpstr>
      <vt:lpstr>Types of Ethernet in link layer</vt:lpstr>
      <vt:lpstr>Types of wi-fi in link layer</vt:lpstr>
      <vt:lpstr>Types of wi-fi in link layer</vt:lpstr>
      <vt:lpstr>Link layer</vt:lpstr>
      <vt:lpstr>Importance of knowing the TCP/IP model</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Transmission Control Protocol/Internet Protocol (TCP/IP)</dc:title>
  <dc:creator>63930</dc:creator>
  <cp:lastModifiedBy>63930</cp:lastModifiedBy>
  <cp:revision>168</cp:revision>
  <dcterms:created xsi:type="dcterms:W3CDTF">2023-09-18T00:07:57Z</dcterms:created>
  <dcterms:modified xsi:type="dcterms:W3CDTF">2023-09-25T09:24:26Z</dcterms:modified>
</cp:coreProperties>
</file>